
<file path=[Content_Types].xml><?xml version="1.0" encoding="utf-8"?>
<Types xmlns="http://schemas.openxmlformats.org/package/2006/content-types">
  <Default Extension="emf" ContentType="image/x-emf"/>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9.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56.xml" ContentType="application/inkml+xml"/>
  <Override PartName="/ppt/ink/ink57.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9" r:id="rId3"/>
    <p:sldId id="307" r:id="rId4"/>
    <p:sldId id="308" r:id="rId5"/>
    <p:sldId id="281" r:id="rId6"/>
    <p:sldId id="282" r:id="rId7"/>
    <p:sldId id="310" r:id="rId8"/>
    <p:sldId id="297" r:id="rId9"/>
    <p:sldId id="323" r:id="rId10"/>
    <p:sldId id="324" r:id="rId11"/>
    <p:sldId id="384" r:id="rId12"/>
    <p:sldId id="385" r:id="rId13"/>
    <p:sldId id="386" r:id="rId14"/>
    <p:sldId id="387" r:id="rId15"/>
    <p:sldId id="314" r:id="rId16"/>
    <p:sldId id="334" r:id="rId17"/>
    <p:sldId id="258" r:id="rId18"/>
    <p:sldId id="257" r:id="rId19"/>
    <p:sldId id="299" r:id="rId20"/>
    <p:sldId id="333" r:id="rId21"/>
    <p:sldId id="336" r:id="rId22"/>
    <p:sldId id="315" r:id="rId23"/>
    <p:sldId id="316" r:id="rId24"/>
    <p:sldId id="337" r:id="rId25"/>
    <p:sldId id="319" r:id="rId26"/>
    <p:sldId id="335" r:id="rId27"/>
    <p:sldId id="317" r:id="rId28"/>
    <p:sldId id="332" r:id="rId29"/>
    <p:sldId id="302" r:id="rId30"/>
    <p:sldId id="320" r:id="rId31"/>
    <p:sldId id="304" r:id="rId32"/>
    <p:sldId id="305" r:id="rId33"/>
    <p:sldId id="388" r:id="rId34"/>
    <p:sldId id="301" r:id="rId35"/>
    <p:sldId id="303" r:id="rId36"/>
    <p:sldId id="312" r:id="rId37"/>
    <p:sldId id="380" r:id="rId38"/>
    <p:sldId id="377" r:id="rId39"/>
    <p:sldId id="313" r:id="rId40"/>
    <p:sldId id="378" r:id="rId41"/>
    <p:sldId id="381" r:id="rId42"/>
    <p:sldId id="321" r:id="rId43"/>
    <p:sldId id="322" r:id="rId44"/>
    <p:sldId id="338" r:id="rId45"/>
    <p:sldId id="339" r:id="rId46"/>
    <p:sldId id="325" r:id="rId47"/>
    <p:sldId id="326" r:id="rId48"/>
    <p:sldId id="327" r:id="rId49"/>
    <p:sldId id="328" r:id="rId50"/>
    <p:sldId id="329" r:id="rId51"/>
    <p:sldId id="330" r:id="rId52"/>
    <p:sldId id="383" r:id="rId53"/>
    <p:sldId id="298" r:id="rId54"/>
    <p:sldId id="331" r:id="rId55"/>
    <p:sldId id="382" r:id="rId56"/>
    <p:sldId id="379"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FFE79A"/>
    <a:srgbClr val="00FDFF"/>
    <a:srgbClr val="E97132"/>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7"/>
    <p:restoredTop sz="67094"/>
  </p:normalViewPr>
  <p:slideViewPr>
    <p:cSldViewPr snapToGrid="0">
      <p:cViewPr varScale="1">
        <p:scale>
          <a:sx n="79" d="100"/>
          <a:sy n="79" d="100"/>
        </p:scale>
        <p:origin x="816"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3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08:10:54.959"/>
    </inkml:context>
    <inkml:brush xml:id="br0">
      <inkml:brushProperty name="width" value="0.2" units="cm"/>
      <inkml:brushProperty name="height" value="0.2" units="cm"/>
      <inkml:brushProperty name="color" value="#D7AF5F"/>
    </inkml:brush>
  </inkml:definitions>
  <inkml:trace contextRef="#ctx0" brushRef="#br0">25951 98 24575,'-88'-15'0,"2"3"0,24 9 0,-3 2 0,0 1 0,0 0 0,2 0 0,-5 0 0,-2 0 0,2 0 0,-5-2 0,-8 0 0,-7 0 0,-8 0 0,45 2 0,-2 2 0,-1-1 0,-2 2 0,1-1 0,-1 0 0,0 1 0,-1 0 0,1-1 0,-2 0 0,-1-1 0,-1 0 0,-2 0 0,-1 0 0,3-1 0,0 0 0,2 0 0,0 0 0,0 0 0,-1 0 0,-7-1 0,-2 0 0,-6 0 0,-2-1 0,-7 0 0,-1-1 0,0 0 0,1 0 0,3 0 0,1 1 0,1 0 0,0 0 0,3 1 0,-2 0 0,-7 0 0,-2-1 0,-6 0 0,-2-1 0,1 0 0,0 0 0,6 0 0,2 1 0,10 0 0,3 1 0,8 0 0,3 0 0,6 0 0,1 0 0,2 0 0,1 0 0,-44-1 0,2 1 0,-5-1 0,48 1 0,0-1 0,-1 1 0,0 0 0,-2 1 0,-1 0 0,-3 0 0,-1 0 0,-2 0 0,0 0 0,-8 0 0,-2 0 0,-8-1 0,-1 1 0,-7-1 0,-2-1 0,0 1 0,1-1 0,2 0 0,2-1 0,8 2 0,3-1 0,10 1 0,2 0 0,4 1 0,1-1 0,0 1 0,-1 0 0,-5 0 0,-1 0 0,-9 0 0,-7 0 0,-9 0 0,-10 0 0,6 0 0,-8 0 0,1 0 0,11 0 0,-4 0 0,8 0 0,10 0 0,5 0 0,2 0 0,-1 0 0,-9 0 0,-3 0 0,-15 0 0,-3 0-157,25 0 1,-2 0-1,1 0 157,1 0 0,2 0 0,1 0 0,-22 1 0,5 0 0,13 0 0,4 0 0,2 0 0,-1 0 0,-15 1 0,-4 0 0,18-1 0,-3 1 0,-2 0-380,-10 0 0,-3 0 1,0 1 379,-5-1 0,0 1 0,1-1 0,0 0 0,2 0 0,1-1 0,9 0 0,1 0 0,3 0 0,-23 0 0,5 0 0,13 0 0,4 0 0,8 0 0,1 1 221,-1 0 1,1 0-222,4 0 0,0-1 0,0 1 0,-1-1 0,-8-1 0,-3 1 0,-11-1 0,-6 0-41,14-1 1,-4 0 0,-3 0 40,-11 0 0,-5-1 0,0 1 0,22 0 0,-1 0 0,-1 0 0,2 0 0,-22 0 0,0 0 0,3 0 0,11 1 0,3 0 0,1 0-174,7 0 0,2 0 0,1 0 174,2 0 0,0 0 0,1 0 0,2 0 0,-1 0 0,2 0 0,-24 0 0,4 0 0,12 0 0,4 0 0,15 0 0,2 0 0,-43 0 626,47 0 0,-1 0-626,2 0 0,-3 0 278,-13 0 1,-5 0-279,-12 0 0,-3 0 0,-3 0 0,-1 0 0,-3 1 0,2-1 0,9 1 0,3 0 0,4 1 0,0-1 0,-1 0 0,1 0 0,-1 0 0,-1-1 0,0 0 0,0 0 0,6 0 0,1 0 0,0 0 0,0 0 0,0 0 0,-1 0 0,-6 0 0,-3 0 0,-11 0 0,-3 0 0,27 0 0,-1 1 0,-1-1 0,1 1 0,-1 0 0,2 0 0,-22 0 0,3 0 0,8 0 0,3 0 0,6 0 0,0-1 0,0 0 0,-1 0 0,-6 0 0,-1 0 0,1 0 0,0 0 0,3 0 0,1 1 0,1 0 0,0 0 0,-2 0 0,-1 0 0,-4 1 0,0-1 0,0-1 0,0 0 0,4 0 0,3 0 0,13 0 0,3 0 0,-35 0 0,19 0 0,10 0 0,2 0 0,-15 0 0,21 2 0,-39 0 0,7 0 0,34-2 0,-1 1 0,-45-1 0,16 0 0,2-2 0,-6 0 0,35 1 0,-3 0 0,-6-1 0,-2 1 0,-2-1 0,-2 1 0,-2 0 0,0 0 0,3 0 0,3 0 0,5 0 0,2 1 0,1 0 0,0 0 0,-4 0 0,0 0 0,-5 0 0,-1 0 0,-11 0 0,-3 0 0,-4 0 0,-1 0 0,-1 0 0,0 0 0,-4 0 0,1 0 0,3 0 0,0 0 0,4 0 0,1 0 0,5 0 0,0 0 0,5 0 0,1 0 0,5 0 0,2 0 0,1 0 0,1 0 0,0 0 0,2 0 0,4 0 0,1 0 0,-39 0 0,16 0 0,3 0 0,-4 0 0,-12 0 0,-12 0 0,47 0 0,-2 0 0,-2 0 0,-2 0 0,-3 0 0,0 0 0,3 0 0,1 0 0,-40 0 0,24 0 0,22 0 0,-4 0 0,-20 0 0,-24 2 0,42-1 0,-2 0 0,0 1 0,0 0 0,1 1 0,-1 0 0,-5-1 0,-1 1 0,-2-1 0,0 1 0,1 0 0,1-1 0,1 1 0,2 0 0,5 0 0,0 2 0,-1-1 0,1 0 0,5 0 0,1-1 0,-28 2 0,20-1 0,13 1 0,-6 3 0,-13 9 0,-5 6 0,2 5 0,10 3 0,12-1 0,13 5 0,9 4 0,8 6 0,4 11 0,1 16 0,1 17 0,5-38 0,1 2 0,-1 0 0,2 1 0,-1-1 0,2 1 0,-1 3 0,1 0 0,0 2 0,1 1 0,0-2 0,0 1 0,-1 5 0,2 1 0,0 5 0,1 1 0,2 6 0,1 2 0,1 4 0,1 0 0,2-5 0,0-1 0,-1-9 0,1 0 0,2 2 0,1 1 0,1 5 0,0 2 0,1 1 0,-1 1 0,1 1 0,-2-2 0,-1-5 0,-2-3 0,1-5 0,-1-1 0,0 0 0,0 0 0,-1-1 0,-1 1 0,-1-1 0,-1 0 0,-1-4 0,-1-1 0,0-5 0,-1-2 0,1 38 0,1-11 0,-2-10 0,-1-1 0,-1 7 0,0 22 0,0-39 0,0 1 0,2 3 0,0 1 0,1 2 0,1 0 0,0-3 0,2 0 0,0 0 0,1 0 0,0 1 0,0 0 0,1 2 0,0 1 0,1 1 0,-1-1 0,0 2 0,1 1 0,-1 0 0,0-1 0,-1-6 0,0-1 0,0-5 0,0-2 0,4 37 0,1-18 0,0-12 0,3-1 0,3-3 0,1-6 0,0-8 0,1-9 0,5-4 0,9-3 0,15-2 0,17-5 0,30-2 0,-23-7 0,8-2 0,-11-3 0,4-1 0,4 0-534,-3-1 1,5 0 0,2-1 0,2 1 533,10-1 0,3-1 0,2 0 0,0 0 0,-16-1 0,0 0 0,2 0 0,-1-1 0,0 1 0,1 0 0,-1-1 0,1 0 0,0 0 0,-1 0 0,16-1 0,0 0 0,-1-1 0,0 0 0,-1-1 0,-2 0 0,1 0 0,4 0 0,-7 0 0,4 0 0,1 0 0,-3 0 0,-5 0 0,-8-1 0,-6 1 0,0-1 0,4 1 0,5-1 0,5 1 0,1-1 0,-2 1 0,-7-2 0,13-1 0,-8-2 0,7 0 0,-19 2 0,3-1 0,3 0 0,1-1 0,1 1 0,5-2 0,3 1 0,0-1 0,1 1 0,-1 0-484,4 0 1,-1 0-1,1 0 1,0 0-1,1 1 484,0 0 0,1 0 0,1 0 0,-2 1 0,-2 0 0,-8 2 0,-1-1 0,-1 1 0,-2 0 0,-2 1 0,7-1 0,-1 1 0,-3 1 0,-2-1-288,16 0 0,-2 1 0,-2 0 288,-7 1 0,0 1 0,2-1 0,-15 1 0,1-1 0,2 1 0,3-1-452,-2 0 0,3 0 1,2-1-1,2 0 0,1 0 452,8 0 0,2 0 0,2 0 0,0-1 0,-1 1 0,1 0 0,0-1 0,0 1 0,0-1 0,-2 1 0,-3 0 0,0 0 0,-1 0 0,-1 0 0,-2 0 0,-7 1 0,-1 0 0,-1 0 0,0 0 0,-1 0 45,16-1 1,0 1-1,-2-1 1,0 0-46,-4 0 0,0 0 0,-1-1 0,-1 1 0,-1-1 0,-1 0 0,0 0 0,0 0 0,3 0 0,1 1 0,1-1 0,1 1-107,-9 0 1,1 0-1,1 0 1,2 1-1,3-1 107,-4 1 0,3-1 0,2 1 0,1 0 0,0 0 0,-1 0 0,2 0 0,0 0 0,1 0 0,0 0 0,-1-1 0,-2 1 0,-4 0 0,0 0 0,-2 0 0,0-1 0,-2 1 0,-2 0-50,5 0 1,-3 0 0,-1 0 0,-3 0-1,-3 0 50,22-1 0,-6 1 0,-2 0 0,-3-1 0,-1 1 0,3-1 0,-13 0 0,2-1 0,3 0 0,4 1 0,4 0 0,4-1 0,4 1 0,2 0 0,4 0-220,-15 1 1,2 0-1,3 0 1,2 1 0,1 0-1,1 0 1,2 1 219,-13-1 0,2 2 0,1-1 0,1 1 0,1 0 0,0 0 0,1 1 0,-1-1 0,1 1-238,2 1 1,2-1 0,0 1 0,0 1 0,1-1 0,-1 1 0,-1 0 0,0-1-1,-1 1 238,5 0 0,0 0 0,0 1 0,-1-1 0,-1 1 0,-1-1 0,0 0 0,0 0 0,7 0 0,-1 1 0,-1-1 0,0 0 0,-1 0 0,-1-1 0,-1 0-77,-5 0 1,-1-1-1,0 0 1,-2-1 0,1 1-1,0-1 1,0-1 76,1 1 0,0-1 0,0-1 0,1 1 0,-1-1 0,0 1 0,1-1 0,0 1 0,1-1 0,0 0 0,0 1 0,0-1 0,-1 0 0,0 1 0,-3 0 0,1-1 0,-1 1 0,-1 0 0,0 0 0,-1 0 0,0 0-122,8 0 1,-1 1 0,-1 0 0,-1 0 0,0 0 0,-1 0 121,-5 0 0,-1 0 0,-2 1 0,1-1 0,0 1 0,2-1 0,3 0 0,1 1 0,0-1 0,1 0 0,0 0 0,0 0 0,0-1 0,1 1 0,0-1 0,0 0 0,-1 0 0,0 0 0,-3 0 0,0-1 0,0 1 0,-1-1 0,-1 0 0,-2 0 0,8 0 0,0 0 0,-3-1 0,-2 1 0,-2-1 434,4 1 0,-4-1 1,-1 1-1,0-1-434,-2-1 0,-2 1 0,1-1 0,0 1 0,1-1 0,-1 0 0,1 1 0,0-1 0,1 1 0,-1 0 0,1 0 0,0 0 0,1 0 0,1 0 0,-1 0 0,1 1 0,0 0 0,0 0 0,1 0 0,-1 0 0,2 0 0,1 0 0,-1 0 0,-1 0 0,0 0 0,-1 0 0,0 0 0,-2 0 0,-4 0 0,-1-1 0,-1 1 0,-1-1 943,17 0 1,-1 0 0,-3-1-944,-10 1 0,-3-1 0,0 0 988,-3 0 0,-1 0 0,0-1-988,-1 1 0,-1-1 0,1 0 0,-2 0 0,0 0 0,1-1 0,3-1 0,1 1 0,-2-1 0,26-1 0,-1 0 0,3-2 0,0 1 0,-6 0 0,0 0 0,-4 0 0,-1 0 1381,-5 0 0,-2 0-1381,-16 1 0,-3 0 758,-1 0 1,-2 0-759,-3-1 0,-1 2 448,-4-1 0,-2 1-448,31-3 498,-9 1-498,-6 2 0,-7 0 0,-6 1 0,-12 0 0,-5-2 0,-2 0 0,1-1 0,3-6 0,6-13 0,1-16 0,-4-14 0,-13-2 0,-12 10 0,-10 9 0,-3 7 0,-1-7 0,-3-13 0,-2-15 0,-3-14 0,-2-7 0,-1-1 0,3 39 0,1-1 0,-1-5 0,0-1 0,0-1 0,1-1 0,1-3 0,0 1 0,1 1 0,1 1 0,1-2 0,1-1 0,-1-2 0,0-2 0,-1 0 0,0 0 0,-1-3 0,-1 0 0,1 1 0,-1-2 0,1 0 0,0-2 0,0-3 0,1-1 0,0-1 0,0-1 0,-2 1 0,-1-1 0,-2-3 0,-3 0 0,-2 2 0,-2 0 0,-2 1 0,-1 1 0,-1 3 0,0 1 0,1 4 0,0 1 0,0 3 0,-1 0 0,-1 0 0,0 1 0,2 0 0,0 0 0,2 2 0,3 0 0,2-2 0,2 0 0,2-1 0,1-2 0,-1-3 0,1 0 0,0 0 0,-1 1 0,0 5 0,0 1 0,-1 9 0,0 2 0,-6-34 0,1 16 0,-1 6 0,2 6 0,-2-1 0,-2-7 0,1-3 0,-3 1 0,-1 4 0,-1 11 0,-6 5 0,-1 5 0,-2 5 0,-2 4 0,-6 6 0,-10 0 0,-19-4 0,-22-3 0,39 17 0,-1 0 0,0 0 0,-1 1 0,2 2 0,-2 1 0,-6 2 0,-3 1 0,-17 0 0,-6 2 0,-14 1 0,-5 1-262,26 3 1,-1 1 0,-1 0 261,-3 0 0,0 2 0,0-1 0,0 0 0,1 1 0,0 0 0,0 0 0,2 0 0,-1 0 0,0 0 0,-1 0 0,1 0 0,1 0 0,-1 0 0,2 0 0,3 1 0,2 0 0,1 0 0,-26-1 0,4 0 0,15 0 0,4 0 0,11 0 0,2 0 0,7 0 0,2 0 0,-47 3 0,-1 0 784,9 1-784,3 0 0,10 0 0,-6 1 0,24-2 0,-24 2 0,30-2 0,-18-1 0,1 0 0,6-1 0,10 0 0,13 0 0,-1 0 0,-14 0 0,-24 0 0,30 0 0,-1 0 0,-48 0 0,17 0 0,25 0 0,20 0 0,5 0 0,-6 0 0,-7 0 0,-19 0 0,-19 2 0,-4 1 0,5 0 0,19 0 0,20-1 0,13-1 0,15-1 0,5 0 0,9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4.717"/>
    </inkml:context>
    <inkml:brush xml:id="br0">
      <inkml:brushProperty name="width" value="0.2" units="cm"/>
      <inkml:brushProperty name="height" value="0.2" units="cm"/>
      <inkml:brushProperty name="color" value="#FFC114"/>
    </inkml:brush>
  </inkml:definitions>
  <inkml:trace contextRef="#ctx0" brushRef="#br0">5510 0 24575,'-84'3'0,"28"5"0,-6 5 0,-25 9 0,-6 5 0,25-5 0,-2 1 0,0 2 0,-1 1 0,0 1 0,0-1 0,4-1 0,0 0 0,3-2 0,-18 9 0,3-3 0,8-3 0,1-1 0,6-3 0,3-1 0,7-4 0,1-1 0,-1 0 0,0-1 0,1 0 0,-1 0 0,-1 0 0,-1 1 0,0-2 0,0-1 0,2-2 0,2 0 0,-45 9 0,16-3 0,12-3 0,8-1 0,-1-1 0,-9 4 0,-22 7 0,37-9 0,-3 0 0,-11 3 0,-1 1 0,-8 2 0,-1 1 0,1 1 0,1 2 0,2 1 0,2 2 0,6-1 0,2 1 0,6-1 0,2 2 0,-1 0 0,1 1 0,-1 4 0,0 1 0,-5 4 0,1 2 0,-3 3 0,0 2 0,-1 2 0,0 2 0,2-1 0,2 0 0,2 3 0,2 1 0,1 1 0,1 0 0,2 1 0,2 1 0,2 1 0,0 1 0,1-1 0,2 1 0,2-1 0,2 2 0,2-2 0,1 2 0,2 2 0,2 2 0,2 1 0,3 3 0,1 3 0,2 1 0,1 3 0,1 1 0,3-2 0,1 0 0,3-2 0,2-1 0,1-3 0,2 1 0,2 0 0,2 2 0,-1 2 0,2 1 0,1 5 0,1 1 0,3-1 0,1 0 0,2-5 0,1-1 0,0-4 0,2-2 0,-1-9 0,0-1 0,1-4 0,2-2 0,8 33 0,3-13 0,7-10 0,1-4 0,6 2 0,11 4 0,7 5 0,11 1 0,9 0 0,-30-32 0,3-1 0,2-1 0,1-2 0,1-1 0,1-2 0,1-1 0,1-2 0,2-3 0,0-2 0,3-3 0,0-3 0,2-4 0,1-2 0,45 0 0,-11-8 0,-17 0 0,-20 0 0,-13 0 0,-10 0 0,3 0 0,9 0 0,11 0 0,10 0 0,-4 0 0,-9 0 0,-12 0 0,-13 0 0,-9-1 0,-8-4 0,-4-1 0,-2 1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7:46:54.539"/>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59,'170'0,"-15"0,-44 0,-8 0,-1 0,-8 0,-5 0,13 0,11 0,0 0,0 0,-7-8,-7-1,-10 1,-14-9,-6 17,11 0,16 8,22 1,21-1,7 1,12-9,7 0,0 0,-10 0,-7 0,-9 0,-14 0,-12 0,-12 8,12 1,22-1,15 1,1-9,-35 8,-29 1,-24-1,-4 1,-2-9,4 0,-2 0,0 0,11-9,20 1,11-1,10 1,-1-1,-8 9,-8 0,-5-17,10 9,5-1,-3 1,-14-1,-16 1,-3-1,15 1,13 8,20 0,-1 0,3 0,-3 0,3 0,0 0,-15 0,-18 0,-31 0,-23 0,7 0,6 0,3 0,-2 0,-17 0,17 0,7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00:14.083"/>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1 352,'1823'0,"-142"0,-710 0,142 0,213 0,23 0,-94 0,-118 0,-143 0,1 0,46 0,-46 0,-1 0,24 0,71 0,-47 0,24-141,-72 71,-94-1,-95 1,-190 70,72 0,-190 0,237 0,-94 0,-49 0,-22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1.967"/>
    </inkml:context>
    <inkml:brush xml:id="br0">
      <inkml:brushProperty name="width" value="0.2" units="cm"/>
      <inkml:brushProperty name="height" value="0.2" units="cm"/>
      <inkml:brushProperty name="color" value="#FFC114"/>
    </inkml:brush>
  </inkml:definitions>
  <inkml:trace contextRef="#ctx0" brushRef="#br0">1 73 24575,'47'0'0,"20"0"0,28 0 0,-43 0 0,0 0 0,40 0 0,-14 0 0,-10 0 0,1 0 0,13 0 0,7 0 0,-4 0 0,-14 0 0,-18 0 0,-11 0 0,1 0 0,11 0 0,18-4 0,18-1 0,-39 2 0,1-1 0,4-1 0,1 0 0,0 0 0,0 1 0,-1-2 0,0 1 0,-4 0 0,-2 1 0,35-3 0,-15 1 0,-5 3 0,3 1 0,18 2 0,-36 0 0,3 0 0,7 0 0,1 0 0,5 0 0,1 0 0,0 0 0,-1 0 0,-3 0 0,-2 0 0,-7 0 0,-1 0 0,43 0 0,-9 0 0,5 0 0,6 0 0,-42 0 0,2 0 0,8 1 0,2-1 0,7 2 0,1 0 0,4 2 0,0 1 0,-3 0 0,-2 2 0,-4 0 0,-3 1 0,-7 0 0,-2-1 0,-4 0 0,-1-2 0,45 2 0,-3-4 0,3-3 0,-48 0 0,0 0 0,4 0 0,0 0 0,1 0 0,1 0 0,2 0 0,-1 0 0,0 0 0,0 0 0,-4 0 0,0 0 0,-1 0 0,-1 0 0,46 0 0,-9 0 0,-6 0 0,-9 0 0,1 0 0,9 0 0,11 0 0,-44 0 0,0 0 0,0 0 0,-1 0 0,41 0 0,-9 0 0,-8 0 0,0 0 0,5 0 0,2 0 0,-1 0 0,-4 0 0,-5 0 0,-2 0 0,-4 0 0,-3 0 0,-6 0 0,-2 0 0,-5 0 0,-6 0 0,-9 0 0,-7 0 0,-6 0 0,-9 0 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0.955"/>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1,'63'0,"0"0,-2 0,-1 0,1 0,-1 0,-5 0,-2 0,40 0,-20 0,-15 0,-1 0,2 0,7 0,-4 0,-5 0,-8 0,-8 0,-5 0,-3 0,-2 0,3 0,1 0,6 2,5 2,4 2,2 1,5-1,4 4,2-3,-3 3,-7-4,-11-3,-4-1,-2 1,4 0,5 0,0 3,-1-3,-8 0,-7 0,-2-3,-4 0,7 0,-9 2,17 1,-12 0,16 2,-6-1,2 2,-4 0,-9-3,0 0,-1-3,0 0,6 0,-3 0,1 0,-3 0,6 0,-10 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3.82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0,'73'0,"-1"0,1 0,-2 0,0 0,0 0,-1 0,0 0,-1 0,24 0,-1 0,-4 0,-1 0,-7 0,-1 0,2 0,0 0,4 0,-1 0,-3 0,-2 0,-6 0,-3 0,-13 0,-3 0,28 0,-21 0,-16 0,-10 0,-7 0,0 0,6 0,15 0,23 0,21 0,-37 0,0 0,3 0,0 0,-3 0,-2 0,38 0,-22 0,-17 3,-8 3,0 4,4 2,1-1,0 0,-3-1,-5-3,-6 0,-11-3,-3-1,28 0,3-3,21 0,-19 0,-20 0,-18 0,-10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2.755"/>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1,'86'0,"0"0,-14-1,3 1,5 1,-4 0,3 2,3 0,1 1,11 2,3 0,0 1,1 1,-18-1,1 0,0 2,0 0,0 0,4 2,1 1,-1 0,0 0,-2 0,11 2,-2 0,-2-1,-3 0,11 2,-3-1,-6-2,-15-3,-3 0,-8-3,-2-2,-5-3,-4 0,-1-2,1 1,0 0,5 0,1 0,7 0,1 0,2 0,0 0,-1 0,-2 0,-5 0,-2 0,-6 0,-2 0,44 0,-6 0,0 0,-2 0,-7 0,-14 0,-17 0,-14 0,-7 0,-3 0,10 0,-7 0,12 0,-2 0,7 0,14 0,8 0,5 4,2 0,-6-1,-5 1,-9-4,-10 0,-9 2,-3 1,-3 1,4-2,2-2,1 0,0 0,-5 0,-2 0,-7 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6.356"/>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0,'95'0,"0"0,0 0,-18 1,0 0,2 1,0 0,4 1,2 1,0 0,-1 1,-3 1,0 0,-1 1,-1 1,16 2,-3 2,-3 1,-12-1,-3 0,-2 0,22 5,-4-1,-14-1,-2-3,-8-1,-1-3,-3-3,-1-1,-4-1,0-2,-6-1,-2 0,34 0,-11 0,-3 0,9 0,18 0,-43 0,1 0,4 0,0 0,3 0,-1 0,-1 0,0 0,1 0,1 0,-3 0,1 0,-1 0,1 0,1 0,1 0,0 0,1 0,0 0,0 0,-2 0,-2 0,-3 0,-1 0,-2 0,0 0,0 0,0 0,1 0,1 0,1-1,0 0,-3-1,-1 0,35-6,-20 1,-16 2,-7-1,2 2,0-2,4 0,0 2,1 1,3 3,5 0,8-1,9-3,10-3,6-1,2-1,-1 1,-3 4,1 1,8 0,-42 1,1-1,5 1,2 0,2 0,0 1,-3 0,-1 2,-6-1,-2 0,40 0,-10 0,-2 0,-3 0,3 0,-3-4,0-3,0-1,-8-3,-1 4,-4-1,5-2,4-1,4 2,0 0,-1 2,2 4,-3 0,-5 3,-9 0,-10 0,-7 0,-3 0,-4 0,3 0,0 0,0 0,0 0,-7 0,-1 0,-3 0,1 0,-12 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4.222"/>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1 1,'90'0,"1"0,-17 0,3 0,2 0,7 0,3 0,2 0,-15 0,1 0,1 0,0 0,-3 0,0 0,1 0,0 0,4 1,1 0,0 0,-1 0,20 1,-1-1,-2 1,-7-1,-2 1,-1 0,-7 0,0 1,-6-1,11 2,-4-1,2 2,-1 1,1 1,-1 1,-1 0,-1-1,-1 1,-2-1,-6 0,-2-1,-9-1,-3-1,-6 0,-2 0,39 7,-35-2,2 1,8 5,4 3,10 4,4 3,7 3,0 0,-7-1,-3-2,-8-3,-6-2,27 6,-38-13,-22-7,-10-4,4-2,8 0,8 0,3 0,-4 0,-9 0,-7 0,6 0,15-6,17-5,8-6,-7-1,-15 5,-13 4,-1 2,5 0,14 4,13-3,-3 2,-10-1,-15 2,-13 3,-4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6.70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1,'86'0,"-1"0,2 0,1 0,-3 0,1 0,1 0,2 0,6 0,4 0,-25 0,4 0,1 0,13 0,2 0,1 0,-20 0,1 0,0 0,0 0,-1 0,0 0,0 0,0 0,22 0,-2 0,1 0,-4 0,-1 0,0 0,-4 0,-1 0,-1 0,-5 0,0 0,-2 0,-4 0,-2 0,-1 0,26 0,-3 0,-2 0,-2 0,-7 0,-1 0,-2 3,-1 1,1 1,0 2,1 1,0 1,-2-1,-2 0,-10-1,-4-2,-11-1,-4 0,27 3,-25 0,-12-4,-9 0,-9-3,7 0,-3 0,8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27.447"/>
    </inkml:context>
    <inkml:brush xml:id="br0">
      <inkml:brushProperty name="width" value="0.2" units="cm"/>
      <inkml:brushProperty name="height" value="0.2" units="cm"/>
      <inkml:brushProperty name="color" value="#E71224"/>
    </inkml:brush>
  </inkml:definitions>
  <inkml:trace contextRef="#ctx0" brushRef="#br0">644 0 24575,'-21'0'0,"-9"0"0,-8 0 0,-13 0 0,-5 0 0,8 4 0,8 14 0,8 13 0,2 15 0,4 7 0,2-1 0,2 1 0,3 1 0,0 0 0,-3 1 0,0-1 0,-3-3 0,1 2 0,2 4 0,-1 11 0,4 8 0,4 1 0,5-5 0,6-8 0,2-6 0,4 3 0,10 4 0,18 6 0,24 5 0,-16-36 0,6-3 0,7 2 0,5-2 0,4-1 0,4-3 0,3-3 0,2-4 0,-1-3 0,0-2 0,-4-3 0,-2-3 0,-6-3 0,-1-2 0,34 4 0,-15-9 0,-11-4 0,-6-8 0,-3-13 0,-3-10 0,-5-15 0,-1-12 0,-6-13 0,-4-17 0,-10-9 0,-10 2 0,-8 10 0,-8 8 0,-12-5 0,-15-8 0,8 37 0,-3-1 0,-4-3 0,-1 0 0,1 2 0,-1 0 0,3 5 0,0 2 0,-16-28 0,8 19 0,6 13 0,3 9 0,2 5 0,0 3 0,-4 6 0,-1 2 0,-5 1 0,-1 3 0,0-1 0,-3-1 0,-1 1 0,-7 0 0,-3 2 0,-1 1 0,4 4 0,10 3 0,4 3 0,5 2 0,-1 3 0,5 1 0,8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5.601"/>
    </inkml:context>
    <inkml:brush xml:id="br0">
      <inkml:brushProperty name="width" value="0.2" units="cm"/>
      <inkml:brushProperty name="height" value="0.2" units="cm"/>
      <inkml:brushProperty name="color" value="#FFC114"/>
    </inkml:brush>
  </inkml:definitions>
  <inkml:trace contextRef="#ctx0" brushRef="#br0">435 1 24575,'0'40'0,"-8"23"0,-4 18 0,1-26 0,-3 6 0,-5 31 0,-2 8 0,5-23 0,1 1 0,-1 3-442,-2 7 1,-1 3-1,0 0 442,1 1 0,-1 1 0,1-3 0,1-11 0,1-3 0,0 1 0,0-2 0,0 1 0,2-2 65,1-5 1,1-1-1,0-1-65,-3 24 0,2-4 0,4-11 0,1-5 0,3-13 0,1-4 0,-1 26 0,4-27 995,1-18-995,0-8 134,0 7-134,1 13 0,5 9 0,5 5 0,3-5 0,5-7 0,-2 0 0,2 0 0,4 3 0,4 6 0,3-1 0,3-3 0,0-7 0,-4-11 0,0-6 0,1-5 0,8 1 0,9 0 0,15 1 0,11 1 0,6-3 0,-7-4 0,-17-7 0,-16-7 0,-13-4 0,-6-3 0,5 0 0,-11 0 0,9 0 0,-7 0 0,2 0 0,-2 0 0,-8 0 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30.961"/>
    </inkml:context>
    <inkml:brush xml:id="br0">
      <inkml:brushProperty name="width" value="0.2" units="cm"/>
      <inkml:brushProperty name="height" value="0.2" units="cm"/>
      <inkml:brushProperty name="color" value="#E71224"/>
    </inkml:brush>
  </inkml:definitions>
  <inkml:trace contextRef="#ctx0" brushRef="#br0">1 369 24575,'66'-12'0,"15"-7"0,-29 6 0,2-2 0,8-3 0,2-1 0,2-2 0,0-1 0,-1 0 0,1 1 0,1-1 0,0 0 0,-3 2 0,-1 1 0,0 1 0,-1 1 0,-1 2 0,0 1 0,-5 2 0,0 3 0,-4 2 0,0 3 0,43-3 0,-10 7 0,-10 0 0,-14 1 0,-12 6 0,-7 11 0,2 22 0,3 22 0,6 18 0,-26-38 0,-1 1 0,17 31 0,-8-18 0,-15-17 0,-12-24 0,-9-5 0,-8-10 0,-9 0 0,-18 0 0,-20 2 0,-19 1 0,-7 0 0,9-1 0,19-2 0,22 0 0,18 0 0,12 0 0,20-4 0,9 3 0,21-2 0,10 3 0,12 0 0,3 0 0,-7 0 0,-13 0 0,-17 0 0,-11 0 0,-12 2 0,-4 0 0,-4 1 0,-3-24 0,0-14 0,-2-22 0,0-1 0,0 9 0,0 15 0,0 12 0,0 11 0,1 4 0,2-1 0,1-2 0,0-2 0,0-3 0,1 2 0,-1-5 0,0 9 0,-1-4 0,-1 7 0,2-4 0,3-5 0,-3 4 0,2-5 0,-3 6 0,-2 2 0,2-1 0,-3 7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6.217"/>
    </inkml:context>
    <inkml:brush xml:id="br0">
      <inkml:brushProperty name="width" value="0.2" units="cm"/>
      <inkml:brushProperty name="height" value="0.2" units="cm"/>
      <inkml:brushProperty name="color" value="#FFC114"/>
    </inkml:brush>
  </inkml:definitions>
  <inkml:trace contextRef="#ctx0" brushRef="#br0">0 225 24575,'61'0'0,"32"0"0,-26 0 0,6 0 0,11 0 0,2 0 0,2 0 0,0 0 0,-7 0 0,-4 0 0,-15 0 0,-4 0 0,35 0 0,-24 0 0,8 0 0,12 0 0,6 0 0,-43 0 0,1 0 0,0 0 0,1 0 0,-2 0 0,1 0 0,-1 0 0,0 0 0,0 0 0,0 0 0,1 0 0,0 0 0,4 0 0,1 0 0,0 0 0,0 0 0,-2 0 0,1 0 0,-2 0 0,2 0 0,0 0 0,2 0 0,2 0 0,0 0 0,3 0 0,1-1 0,1 0 0,-1-1 0,-6-2 0,-1 0 0,-2 0 0,-1 0 0,43-3 0,-7 3 0,-3 1 0,-2-1 0,4 0 0,6 2 0,-43 2 0,2 0 0,4 0 0,0 0 0,-1 0 0,1 0 0,-4 0 0,-1 0 0,42 0 0,-10 0 0,-4 0 0,-3 0 0,0 0 0,-1 0 0,-3 0 0,3 0 0,4 0 0,1 0 0,4 0 0,-3 0 0,-2 0 0,-8 0 0,-3 0 0,-2 0 0,4 3 0,15 5 0,-38-4 0,2 1 0,6 2 0,3 0 0,3-1 0,2-1 0,0 1 0,0 0 0,0 0 0,-1-2 0,-5 0 0,-1-2 0,-7 0 0,-1 0 0,34 1 0,-17 0 0,-7 1 0,5 2 0,12-2 0,18 0 0,-43-3 0,2 1 0,4-2 0,3 0 0,1 0 0,1 0 0,-2 0 0,0 0 0,-1 0 0,0 0 0,-5 0 0,-1-1 0,-1 0 0,-2-2 0,-1 0 0,-1-1 0,46-6 0,-2 0 0,5 0 0,-45 4 0,1 0 0,4-1 0,1 0 0,2-1 0,0 0 0,-1 2 0,0 0 0,-3 1 0,-2-1 0,-4 1 0,0 0 0,41-5 0,-8-1 0,2 0 0,1 0 0,1-2 0,-2 2 0,-4 1 0,4 2 0,11 0 0,-43 3 0,2-1 0,2 1 0,0 1 0,-1-2 0,1 1 0,-2 1 0,0 0 0,-1 2 0,-1 0 0,-1 1 0,0-1 0,-1 1 0,0-1 0,-1 0 0,0 0 0,0 0 0,1 0 0,1 1 0,-1-1 0,0 0 0,-1 1 0,0-1 0,0 0 0,47-2 0,-5 0 0,2 4 0,-47 0 0,2 0 0,6 0 0,1 0 0,4 0 0,2 0 0,3 0 0,1 0 0,1 0 0,-1 0 0,-3 0 0,0 0 0,-1 0 0,-1 0 0,-4 0 0,0 0 0,0 0 0,-1 0 0,0 2 0,0 0 0,-4-1 0,-1 2 0,-2-2 0,-2 1 0,39 3 0,-10-2 0,5 1 0,3 0 0,7-2 0,2-2 0,-9 0 0,-39 0 0,-14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8.051"/>
    </inkml:context>
    <inkml:brush xml:id="br0">
      <inkml:brushProperty name="width" value="0.2" units="cm"/>
      <inkml:brushProperty name="height" value="0.2" units="cm"/>
      <inkml:brushProperty name="color" value="#FFC114"/>
    </inkml:brush>
  </inkml:definitions>
  <inkml:trace contextRef="#ctx0" brushRef="#br0">4022 0 24575,'0'97'0,"-1"-19"0,2 9 0,2-10 0,1 4 0,2 4-291,0 11 1,0 3-1,1 2 291,0-20 0,-1 1 0,1 0 0,0 0-375,1-3 0,0-1 0,-1 1 1,0-1 374,-2 1 0,0 0 0,-1 0 0,-1-1 0,1-1 0,-1 0 0,-1-2 0,1 0 0,-1 16 0,0-1 0,-2 0 0,0 3 0,-2-1 0,-1 0 0,-2-5 0,-2 0 0,-1-1-22,-1-1 0,-1-1 0,-3 0 22,-1-4 0,-2 0 0,-3-2 0,1-8 0,-2-1 0,-2-2 0,-12 27 0,-4-3 0,9-28 0,-2-2 0,-3 0 0,-2-2 0,-3-2 0,-3-1 0,-3 1 0,-2-1 0,-3-2 0,-5 2 0,-3-2 0,-1-1 0,-4 0 0,-2-1 0,0-1 0,-3 0 0,-1-1 0,-1-2 0,1 0 0,-2-2 0,0-1 0,3-3 0,0-1 0,-1-3 0,2-2 0,-1-3 0,1-2 0,2-2 0,0-3 0,1-2-16,-29 7 1,0-4 15,5-4 0,2-3 198,7-4 0,2-1-198,5-1 0,1 0 673,5-1 0,0-2-673,1-2 0,-1-1 345,-3 0 1,-1-1-346,-2-1 0,-1 0 17,-1-2 1,0 0-18,4 1 0,2-2 0,7-1 0,2 0 0,-36-2 0,26 0 0,17 0 0,12 0 0,4 0 0,2-2 0,0-2 0,-1-7 0,2-4 0,1 0 0,5-1 0,6 6 0,3 3 0,4 1 0,5 2 0,5 0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1.734"/>
    </inkml:context>
    <inkml:brush xml:id="br0">
      <inkml:brushProperty name="width" value="0.2" units="cm"/>
      <inkml:brushProperty name="height" value="0.2" units="cm"/>
      <inkml:brushProperty name="color" value="#FFC114"/>
    </inkml:brush>
  </inkml:definitions>
  <inkml:trace contextRef="#ctx0" brushRef="#br0">1 148 24575,'55'0'0,"-6"0"0,8 0 0,34 0 0,12 0 0,-15 0 0,6 0 0,2 0 0,-17 0 0,2 0 0,1 0 0,0 0-694,2 0 0,2 0 0,-1 0 0,-1 0 694,-5 0 0,-1 0 0,-1 0 0,-2 0 0,12 0 0,-2 0 0,-4 0 440,17 0 1,-8 0-441,-24 0 0,-8 0 456,15 0-456,-28 0 0,-11 0 0,4 0 1439,25 0-1439,27 0 0,-32 0 0,2 0 0,6 0 0,1 0 0,-1 0 0,0 0 0,0 0 0,0 0 0,0 0 0,1 0 0,9 0 0,2 0 0,7 0 0,2 0 0,8 0 0,2 0 0,3 0 0,0 0 0,-5 0 0,-3 0 0,-4 0 0,-2 0 0,-11 0 0,-3 0 0,-8 0 0,-3 0 0,-7 1 0,-2-2 0,38-5 0,-6-1 0,6 0 0,-38 3 0,2 2 0,9 2 0,1 0 0,7 0 0,1 0 0,2 0 0,0 0 0,1 0 0,-1 0 0,5-1 0,2-2 0,5 0 0,2-2 0,-23 2 0,2 0 0,2-1-340,8 0 1,3-1-1,1 0 340,9 0 0,2 0 0,3-1-549,-14 2 0,3-1 0,1 1 0,2-1 549,-8 1 0,0 0 0,3-1 0,1 1 0,3 0 0,2 1 0,4 0 0,2 0 0,0 1 0,-5-1 0,-7 1 0,1-1 0,-7 0 0,-3 1 0,4 0 0,13 0 0,7 1 0,-9 0 0,-19 1 0,1 0 0,-19 0 0,4 0 0,5 0 0,2 0 0,7 0 0,1 0 0,4 0 0,-1 0 451,1 0 1,-1 0-452,3 0 0,-1 0 1156,-4 0 0,-2 0-1156,-4 0 0,-1 0 0,-3 0 0,-1 0 0,-5 0 0,-2 0 0,0 0 0,1 0 0,8 0 0,4 0 0,14 0 0,4 0 0,12-1 0,4 2-168,-28-1 1,1 0 0,-1 1 167,1 0 0,-1 1 0,-1 0 0,-2 1 0,-1 0 0,-1 2 0,31 2 0,-2 1 0,-4 0 0,-2 2 0,-3-1 0,0 1 0,-2-1 0,-1 0 0,-4-1 0,-2-1 0,-7-2 0,-3 0 0,-9-3 0,-3 0 0,35-1 0,-22-1 502,-10 0-502,-9 0 0,-1 0 0,8 0 0,14 0 0,12 0 0,10 0 0,4 0 0,0-4 0,-46 1 0,-1-2 0,48-4 0,-3-2 0,-9 1 0,-13 2 0,-10 1 0,-11 4 0,-12 3 0,-7 0 0,-6 0 0,-1 0 0,-10-2 0,1-1 0,-10 0 0,2 0 0,-1 3 0,-2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07/05/2024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
            </a:r>
            <a:r>
              <a:rPr lang="en-BE"/>
              <a:t>ame: </a:t>
            </a:r>
          </a:p>
          <a:p>
            <a:endParaRPr lang="en-BE"/>
          </a:p>
          <a:p>
            <a:r>
              <a:rPr lang="en-GB" dirty="0"/>
              <a:t>P</a:t>
            </a:r>
            <a:r>
              <a:rPr lang="en-BE"/>
              <a:t>hd </a:t>
            </a:r>
          </a:p>
          <a:p>
            <a:endParaRPr lang="en-BE"/>
          </a:p>
          <a:p>
            <a:r>
              <a:rPr lang="en-GB" dirty="0"/>
              <a:t>Y</a:t>
            </a:r>
            <a:r>
              <a:rPr lang="en-BE"/>
              <a:t>ou have being going through phonetics and phonology </a:t>
            </a:r>
            <a:r>
              <a:rPr lang="en-BE">
                <a:sym typeface="Wingdings" pitchFamily="2" charset="2"/>
              </a:rPr>
              <a:t> how can we apply all those concepts together</a:t>
            </a:r>
          </a:p>
          <a:p>
            <a:r>
              <a:rPr lang="en-GB" dirty="0">
                <a:sym typeface="Wingdings" pitchFamily="2" charset="2"/>
              </a:rPr>
              <a:t>W</a:t>
            </a:r>
            <a:r>
              <a:rPr lang="en-BE">
                <a:sym typeface="Wingdings" pitchFamily="2" charset="2"/>
              </a:rPr>
              <a:t>hat does it look like to do research in this field… and how we can mobilioze phonetics and phonology concepts to make it into somethi</a:t>
            </a:r>
            <a:r>
              <a:rPr lang="en-GB" dirty="0">
                <a:sym typeface="Wingdings" pitchFamily="2" charset="2"/>
              </a:rPr>
              <a:t>ng</a:t>
            </a:r>
            <a:r>
              <a:rPr lang="en-BE">
                <a:sym typeface="Wingdings" pitchFamily="2" charset="2"/>
              </a:rPr>
              <a:t> meaningful</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a:t>
            </a:fld>
            <a:endParaRPr lang="en-BE"/>
          </a:p>
        </p:txBody>
      </p:sp>
    </p:spTree>
    <p:extLst>
      <p:ext uri="{BB962C8B-B14F-4D97-AF65-F5344CB8AC3E}">
        <p14:creationId xmlns:p14="http://schemas.microsoft.com/office/powerpoint/2010/main" val="133541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13</a:t>
            </a:fld>
            <a:endParaRPr lang="en-BE"/>
          </a:p>
        </p:txBody>
      </p:sp>
    </p:spTree>
    <p:extLst>
      <p:ext uri="{BB962C8B-B14F-4D97-AF65-F5344CB8AC3E}">
        <p14:creationId xmlns:p14="http://schemas.microsoft.com/office/powerpoint/2010/main" val="3829901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14</a:t>
            </a:fld>
            <a:endParaRPr lang="en-BE"/>
          </a:p>
        </p:txBody>
      </p:sp>
    </p:spTree>
    <p:extLst>
      <p:ext uri="{BB962C8B-B14F-4D97-AF65-F5344CB8AC3E}">
        <p14:creationId xmlns:p14="http://schemas.microsoft.com/office/powerpoint/2010/main" val="34222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15</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highlight>
                  <a:srgbClr val="FFFFFF"/>
                </a:highlight>
                <a:latin typeface="Söhne"/>
              </a:rPr>
              <a:t>Dependent Variable</a:t>
            </a:r>
            <a:r>
              <a:rPr lang="en-GB" b="0" i="0" dirty="0">
                <a:solidFill>
                  <a:srgbClr val="0D0D0D"/>
                </a:solidFill>
                <a:effectLst/>
                <a:highlight>
                  <a:srgbClr val="FFFFFF"/>
                </a:highlight>
                <a:latin typeface="Söhne"/>
              </a:rPr>
              <a:t>: This is the variable being studied and measured. Its value depends on other factors, hence the term "dependent." It's the outcome variable, responding to changes in the independent variable(s). In a cause-and-effect relationship, the dependent variable is what you're trying to understand or predict. For example, in a study examining how studying time affects exam scores, the exam scores would be the dependent variable because they are influenced by the amount of time spent studying.</a:t>
            </a:r>
          </a:p>
          <a:p>
            <a:pPr algn="l">
              <a:buFont typeface="+mj-lt"/>
              <a:buAutoNum type="arabicPeriod"/>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Independent Variable</a:t>
            </a:r>
            <a:r>
              <a:rPr lang="en-GB" b="0" i="0" dirty="0">
                <a:solidFill>
                  <a:srgbClr val="0D0D0D"/>
                </a:solidFill>
                <a:effectLst/>
                <a:highlight>
                  <a:srgbClr val="FFFFFF"/>
                </a:highlight>
                <a:latin typeface="Söhne"/>
              </a:rPr>
              <a:t>: This is the variable that is manipulated or controlled by the researcher. Its value doesn't depend on other variables in the context of the experiment or analysis; hence, it's "independent." Changes in the independent variable are hypothesized to cause changes in the dependent variable. Going back to the studying time and exam scores example, the independent variable would be the amount of time spent studying because it's being controlled or manipulated to observe its effect on exam scores.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In simpler terms, the dependent variable "depends" on the independent variable.</a:t>
            </a:r>
          </a:p>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16</a:t>
            </a:fld>
            <a:endParaRPr lang="en-BE"/>
          </a:p>
        </p:txBody>
      </p:sp>
    </p:spTree>
    <p:extLst>
      <p:ext uri="{BB962C8B-B14F-4D97-AF65-F5344CB8AC3E}">
        <p14:creationId xmlns:p14="http://schemas.microsoft.com/office/powerpoint/2010/main" val="381540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BE" dirty="0"/>
              <a:t>o we find the features that we needed</a:t>
            </a:r>
          </a:p>
          <a:p>
            <a:endParaRPr lang="en-BE" dirty="0"/>
          </a:p>
          <a:p>
            <a:r>
              <a:rPr lang="en-GB" dirty="0"/>
              <a:t>I</a:t>
            </a:r>
            <a:r>
              <a:rPr lang="en-BE" dirty="0"/>
              <a:t>n the largest sense of the term</a:t>
            </a:r>
          </a:p>
          <a:p>
            <a:endParaRPr lang="en-BE" dirty="0"/>
          </a:p>
          <a:p>
            <a:r>
              <a:rPr lang="en-GB" dirty="0"/>
              <a:t>G</a:t>
            </a:r>
            <a:r>
              <a:rPr lang="en-BE" dirty="0"/>
              <a:t>erman and dutch </a:t>
            </a:r>
          </a:p>
          <a:p>
            <a:r>
              <a:rPr lang="en-GB" dirty="0"/>
              <a:t>M</a:t>
            </a:r>
            <a:r>
              <a:rPr lang="en-BE" dirty="0"/>
              <a:t>ain clause – subordinate clause </a:t>
            </a:r>
          </a:p>
          <a:p>
            <a:r>
              <a:rPr lang="en-GB" dirty="0"/>
              <a:t>M</a:t>
            </a:r>
            <a:r>
              <a:rPr lang="en-BE" dirty="0"/>
              <a:t>onosyllabic words – multi-syllabioc words</a:t>
            </a:r>
          </a:p>
          <a:p>
            <a:r>
              <a:rPr lang="en-GB" dirty="0"/>
              <a:t>V</a:t>
            </a:r>
            <a:r>
              <a:rPr lang="en-BE" dirty="0"/>
              <a:t>owel a versu </a:t>
            </a:r>
            <a:r>
              <a:rPr lang="en-GB" dirty="0"/>
              <a:t>I</a:t>
            </a:r>
            <a:r>
              <a:rPr lang="en-BE" dirty="0"/>
              <a:t> and u</a:t>
            </a:r>
          </a:p>
          <a:p>
            <a:endParaRPr lang="en-BE" dirty="0"/>
          </a:p>
          <a:p>
            <a:r>
              <a:rPr lang="en-GB" dirty="0"/>
              <a:t>H</a:t>
            </a:r>
            <a:r>
              <a:rPr lang="en-BE" dirty="0"/>
              <a:t>igher versus lower economic status</a:t>
            </a:r>
          </a:p>
          <a:p>
            <a:r>
              <a:rPr lang="en-GB" dirty="0"/>
              <a:t>B</a:t>
            </a:r>
            <a:r>
              <a:rPr lang="en-BE" dirty="0"/>
              <a:t>erlin vs mannheim </a:t>
            </a:r>
          </a:p>
          <a:p>
            <a:r>
              <a:rPr lang="en-GB" dirty="0"/>
              <a:t>F</a:t>
            </a:r>
            <a:r>
              <a:rPr lang="en-BE" dirty="0"/>
              <a:t>rench accent because english is not my mother tongue</a:t>
            </a:r>
          </a:p>
          <a:p>
            <a:endParaRPr lang="en-BE" dirty="0"/>
          </a:p>
          <a:p>
            <a:r>
              <a:rPr lang="en-GB" dirty="0"/>
              <a:t>M</a:t>
            </a:r>
            <a:r>
              <a:rPr lang="en-BE" dirty="0"/>
              <a:t>en and women </a:t>
            </a:r>
          </a:p>
          <a:p>
            <a:r>
              <a:rPr lang="en-GB" dirty="0"/>
              <a:t>C</a:t>
            </a:r>
            <a:r>
              <a:rPr lang="en-BE" dirty="0"/>
              <a:t>hildren teenager or elderly </a:t>
            </a:r>
          </a:p>
          <a:p>
            <a:r>
              <a:rPr lang="en-GB" dirty="0"/>
              <a:t>U</a:t>
            </a:r>
            <a:r>
              <a:rPr lang="en-BE" dirty="0"/>
              <a:t>nderwent surgery, with hearing impaiment and so on </a:t>
            </a:r>
          </a:p>
          <a:p>
            <a:endParaRPr lang="en-BE" dirty="0"/>
          </a:p>
          <a:p>
            <a:endParaRPr lang="en-BE" dirty="0"/>
          </a:p>
          <a:p>
            <a:r>
              <a:rPr lang="en-GB" dirty="0"/>
              <a:t>S</a:t>
            </a:r>
            <a:r>
              <a:rPr lang="en-BE" dirty="0"/>
              <a:t>o you have a lot of potential sources of variability that are often all marked to some extent in the speech of people… but when you research you have to focuse on something you cant study that all at once so you have to chose and fix clear boundaries on what you want to study</a:t>
            </a:r>
          </a:p>
          <a:p>
            <a:endParaRPr lang="en-BE" dirty="0"/>
          </a:p>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18</a:t>
            </a:fld>
            <a:endParaRPr lang="en-BE"/>
          </a:p>
        </p:txBody>
      </p:sp>
    </p:spTree>
    <p:extLst>
      <p:ext uri="{BB962C8B-B14F-4D97-AF65-F5344CB8AC3E}">
        <p14:creationId xmlns:p14="http://schemas.microsoft.com/office/powerpoint/2010/main" val="33691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19</a:t>
            </a:fld>
            <a:endParaRPr lang="en-BE"/>
          </a:p>
        </p:txBody>
      </p:sp>
    </p:spTree>
    <p:extLst>
      <p:ext uri="{BB962C8B-B14F-4D97-AF65-F5344CB8AC3E}">
        <p14:creationId xmlns:p14="http://schemas.microsoft.com/office/powerpoint/2010/main" val="268981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20</a:t>
            </a:fld>
            <a:endParaRPr lang="en-BE"/>
          </a:p>
        </p:txBody>
      </p:sp>
    </p:spTree>
    <p:extLst>
      <p:ext uri="{BB962C8B-B14F-4D97-AF65-F5344CB8AC3E}">
        <p14:creationId xmlns:p14="http://schemas.microsoft.com/office/powerpoint/2010/main" val="238228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22</a:t>
            </a:fld>
            <a:endParaRPr lang="en-BE"/>
          </a:p>
        </p:txBody>
      </p:sp>
    </p:spTree>
    <p:extLst>
      <p:ext uri="{BB962C8B-B14F-4D97-AF65-F5344CB8AC3E}">
        <p14:creationId xmlns:p14="http://schemas.microsoft.com/office/powerpoint/2010/main" val="3109642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BE" dirty="0"/>
              <a:t>urnip = vegetable purple and white</a:t>
            </a:r>
          </a:p>
        </p:txBody>
      </p:sp>
      <p:sp>
        <p:nvSpPr>
          <p:cNvPr id="4" name="Slide Number Placeholder 3"/>
          <p:cNvSpPr>
            <a:spLocks noGrp="1"/>
          </p:cNvSpPr>
          <p:nvPr>
            <p:ph type="sldNum" sz="quarter" idx="5"/>
          </p:nvPr>
        </p:nvSpPr>
        <p:spPr/>
        <p:txBody>
          <a:bodyPr/>
          <a:lstStyle/>
          <a:p>
            <a:fld id="{3495AD66-3743-FC45-9D0D-9620D377C62A}" type="slidenum">
              <a:rPr lang="en-BE" smtClean="0"/>
              <a:t>25</a:t>
            </a:fld>
            <a:endParaRPr lang="en-BE"/>
          </a:p>
        </p:txBody>
      </p:sp>
    </p:spTree>
    <p:extLst>
      <p:ext uri="{BB962C8B-B14F-4D97-AF65-F5344CB8AC3E}">
        <p14:creationId xmlns:p14="http://schemas.microsoft.com/office/powerpoint/2010/main" val="4274996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26</a:t>
            </a:fld>
            <a:endParaRPr lang="en-BE"/>
          </a:p>
        </p:txBody>
      </p:sp>
    </p:spTree>
    <p:extLst>
      <p:ext uri="{BB962C8B-B14F-4D97-AF65-F5344CB8AC3E}">
        <p14:creationId xmlns:p14="http://schemas.microsoft.com/office/powerpoint/2010/main" val="149047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29</a:t>
            </a:fld>
            <a:endParaRPr lang="en-BE"/>
          </a:p>
        </p:txBody>
      </p:sp>
    </p:spTree>
    <p:extLst>
      <p:ext uri="{BB962C8B-B14F-4D97-AF65-F5344CB8AC3E}">
        <p14:creationId xmlns:p14="http://schemas.microsoft.com/office/powerpoint/2010/main" val="1283092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30</a:t>
            </a:fld>
            <a:endParaRPr lang="en-BE"/>
          </a:p>
        </p:txBody>
      </p:sp>
    </p:spTree>
    <p:extLst>
      <p:ext uri="{BB962C8B-B14F-4D97-AF65-F5344CB8AC3E}">
        <p14:creationId xmlns:p14="http://schemas.microsoft.com/office/powerpoint/2010/main" val="2585742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31</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sagittally.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43</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44</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45</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56</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coordination</a:t>
            </a:r>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1316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emf"/><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8.xml"/><Relationship Id="rId18" Type="http://schemas.openxmlformats.org/officeDocument/2006/relationships/image" Target="../media/image49.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46.png"/><Relationship Id="rId17" Type="http://schemas.openxmlformats.org/officeDocument/2006/relationships/customXml" Target="../ink/ink10.xml"/><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6.xml"/><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51.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470.png"/><Relationship Id="rId4" Type="http://schemas.openxmlformats.org/officeDocument/2006/relationships/image" Target="../media/image440.png"/><Relationship Id="rId9" Type="http://schemas.openxmlformats.org/officeDocument/2006/relationships/customXml" Target="../ink/ink14.xml"/></Relationships>
</file>

<file path=ppt/slides/_rels/slide1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21.xml"/><Relationship Id="rId26" Type="http://schemas.openxmlformats.org/officeDocument/2006/relationships/customXml" Target="../ink/ink23.xml"/><Relationship Id="rId39" Type="http://schemas.openxmlformats.org/officeDocument/2006/relationships/customXml" Target="../ink/ink30.xml"/><Relationship Id="rId3" Type="http://schemas.openxmlformats.org/officeDocument/2006/relationships/customXml" Target="../ink/ink16.xml"/><Relationship Id="rId34" Type="http://schemas.openxmlformats.org/officeDocument/2006/relationships/customXml" Target="../ink/ink27.xml"/><Relationship Id="rId12" Type="http://schemas.openxmlformats.org/officeDocument/2006/relationships/customXml" Target="../ink/ink18.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1.png"/><Relationship Id="rId2" Type="http://schemas.openxmlformats.org/officeDocument/2006/relationships/notesSlide" Target="../notesSlides/notesSlide15.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32" Type="http://schemas.openxmlformats.org/officeDocument/2006/relationships/customXml" Target="../ink/ink26.xml"/><Relationship Id="rId37" Type="http://schemas.openxmlformats.org/officeDocument/2006/relationships/customXml" Target="../ink/ink29.xml"/><Relationship Id="rId40" Type="http://schemas.openxmlformats.org/officeDocument/2006/relationships/image" Target="../media/image51.png"/><Relationship Id="rId15" Type="http://schemas.openxmlformats.org/officeDocument/2006/relationships/image" Target="../media/image190.png"/><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7.xml"/><Relationship Id="rId19" Type="http://schemas.openxmlformats.org/officeDocument/2006/relationships/image" Target="../media/image50.png"/><Relationship Id="rId31" Type="http://schemas.openxmlformats.org/officeDocument/2006/relationships/image" Target="../media/image401.png"/><Relationship Id="rId9" Type="http://schemas.openxmlformats.org/officeDocument/2006/relationships/image" Target="../media/image16.png"/><Relationship Id="rId14" Type="http://schemas.openxmlformats.org/officeDocument/2006/relationships/customXml" Target="../ink/ink19.xml"/><Relationship Id="rId27" Type="http://schemas.openxmlformats.org/officeDocument/2006/relationships/image" Target="../media/image250.png"/><Relationship Id="rId30" Type="http://schemas.openxmlformats.org/officeDocument/2006/relationships/customXml" Target="../ink/ink25.xml"/><Relationship Id="rId35" Type="http://schemas.openxmlformats.org/officeDocument/2006/relationships/image" Target="../media/image42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customXml" Target="../ink/ink32.xml"/><Relationship Id="rId4" Type="http://schemas.openxmlformats.org/officeDocument/2006/relationships/image" Target="../media/image290.png"/></Relationships>
</file>

<file path=ppt/slides/_rels/slide23.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290.png"/><Relationship Id="rId7" Type="http://schemas.openxmlformats.org/officeDocument/2006/relationships/image" Target="../media/image340.png"/><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330.png"/><Relationship Id="rId4" Type="http://schemas.openxmlformats.org/officeDocument/2006/relationships/customXml" Target="../ink/ink34.xml"/><Relationship Id="rId9"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430.png"/><Relationship Id="rId18" Type="http://schemas.openxmlformats.org/officeDocument/2006/relationships/customXml" Target="../ink/ink44.xml"/><Relationship Id="rId3" Type="http://schemas.openxmlformats.org/officeDocument/2006/relationships/customXml" Target="../ink/ink37.xml"/><Relationship Id="rId7" Type="http://schemas.openxmlformats.org/officeDocument/2006/relationships/image" Target="../media/image400.png"/><Relationship Id="rId12" Type="http://schemas.openxmlformats.org/officeDocument/2006/relationships/customXml" Target="../ink/ink41.xml"/><Relationship Id="rId17" Type="http://schemas.openxmlformats.org/officeDocument/2006/relationships/customXml" Target="../ink/ink43.xml"/><Relationship Id="rId2" Type="http://schemas.openxmlformats.org/officeDocument/2006/relationships/notesSlide" Target="../notesSlides/notesSlide18.xml"/><Relationship Id="rId16" Type="http://schemas.openxmlformats.org/officeDocument/2006/relationships/image" Target="../media/image450.png"/><Relationship Id="rId20" Type="http://schemas.openxmlformats.org/officeDocument/2006/relationships/image" Target="../media/image530.png"/><Relationship Id="rId1" Type="http://schemas.openxmlformats.org/officeDocument/2006/relationships/slideLayout" Target="../slideLayouts/slideLayout1.xml"/><Relationship Id="rId6" Type="http://schemas.openxmlformats.org/officeDocument/2006/relationships/customXml" Target="../ink/ink38.xml"/><Relationship Id="rId11" Type="http://schemas.openxmlformats.org/officeDocument/2006/relationships/image" Target="../media/image420.png"/><Relationship Id="rId5" Type="http://schemas.openxmlformats.org/officeDocument/2006/relationships/image" Target="../media/image54.png"/><Relationship Id="rId15" Type="http://schemas.openxmlformats.org/officeDocument/2006/relationships/customXml" Target="../ink/ink42.xml"/><Relationship Id="rId10" Type="http://schemas.openxmlformats.org/officeDocument/2006/relationships/customXml" Target="../ink/ink40.xml"/><Relationship Id="rId19" Type="http://schemas.openxmlformats.org/officeDocument/2006/relationships/customXml" Target="../ink/ink45.xml"/><Relationship Id="rId4" Type="http://schemas.openxmlformats.org/officeDocument/2006/relationships/image" Target="../media/image280.png"/><Relationship Id="rId9" Type="http://schemas.openxmlformats.org/officeDocument/2006/relationships/image" Target="../media/image410.png"/><Relationship Id="rId1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1.png"/><Relationship Id="rId5" Type="http://schemas.openxmlformats.org/officeDocument/2006/relationships/customXml" Target="../ink/ink47.xml"/><Relationship Id="rId4" Type="http://schemas.openxmlformats.org/officeDocument/2006/relationships/image" Target="../media/image540.png"/></Relationships>
</file>

<file path=ppt/slides/_rels/slide2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sv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5.png"/><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4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68.png"/><Relationship Id="rId12" Type="http://schemas.openxmlformats.org/officeDocument/2006/relationships/customXml" Target="../ink/ink55.xml"/><Relationship Id="rId2" Type="http://schemas.openxmlformats.org/officeDocument/2006/relationships/customXml" Target="../ink/ink50.xml"/><Relationship Id="rId1" Type="http://schemas.openxmlformats.org/officeDocument/2006/relationships/slideLayout" Target="../slideLayouts/slideLayout1.xml"/><Relationship Id="rId6" Type="http://schemas.openxmlformats.org/officeDocument/2006/relationships/customXml" Target="../ink/ink52.xml"/><Relationship Id="rId11" Type="http://schemas.openxmlformats.org/officeDocument/2006/relationships/image" Target="../media/image70.png"/><Relationship Id="rId5" Type="http://schemas.openxmlformats.org/officeDocument/2006/relationships/image" Target="../media/image67.png"/><Relationship Id="rId10" Type="http://schemas.openxmlformats.org/officeDocument/2006/relationships/customXml" Target="../ink/ink54.xml"/><Relationship Id="rId4" Type="http://schemas.openxmlformats.org/officeDocument/2006/relationships/customXml" Target="../ink/ink51.xml"/><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2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customXml" Target="../ink/ink57.xml"/><Relationship Id="rId5" Type="http://schemas.openxmlformats.org/officeDocument/2006/relationships/image" Target="../media/image510.png"/><Relationship Id="rId4" Type="http://schemas.openxmlformats.org/officeDocument/2006/relationships/customXml" Target="../ink/ink5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ustomXml" Target="../ink/ink59.xml"/><Relationship Id="rId7"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800.png"/><Relationship Id="rId5" Type="http://schemas.openxmlformats.org/officeDocument/2006/relationships/customXml" Target="../ink/ink60.xml"/><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5.sv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1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The 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people</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vowels</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
        <p:nvSpPr>
          <p:cNvPr id="2" name="TextBox 1">
            <a:extLst>
              <a:ext uri="{FF2B5EF4-FFF2-40B4-BE49-F238E27FC236}">
                <a16:creationId xmlns:a16="http://schemas.microsoft.com/office/drawing/2014/main" id="{45799A74-EDDA-9D3B-BF9B-F431D983BFBB}"/>
              </a:ext>
            </a:extLst>
          </p:cNvPr>
          <p:cNvSpPr txBox="1"/>
          <p:nvPr/>
        </p:nvSpPr>
        <p:spPr>
          <a:xfrm>
            <a:off x="11450702" y="3924653"/>
            <a:ext cx="741298" cy="461665"/>
          </a:xfrm>
          <a:prstGeom prst="rect">
            <a:avLst/>
          </a:prstGeom>
          <a:noFill/>
          <a:ln>
            <a:noFill/>
          </a:ln>
        </p:spPr>
        <p:txBody>
          <a:bodyPr wrap="square" rtlCol="0">
            <a:spAutoFit/>
          </a:bodyPr>
          <a:lstStyle/>
          <a:p>
            <a:pPr algn="ctr"/>
            <a:r>
              <a:rPr lang="en-BE" sz="2400" b="1" dirty="0">
                <a:latin typeface="Gill Sans MT" panose="020B0502020104020203" pitchFamily="34" charset="77"/>
              </a:rPr>
              <a:t>F0</a:t>
            </a:r>
          </a:p>
        </p:txBody>
      </p:sp>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One big </a:t>
            </a:r>
            <a:r>
              <a:rPr lang="en-BE" sz="5400" b="1">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a:latin typeface="Gill Sans MT" panose="020B0502020104020203" pitchFamily="34" charset="77"/>
              </a:rPr>
              <a:t>                            Intrinsic</a:t>
            </a:r>
            <a:r>
              <a:rPr lang="en-BE" sz="2800" b="1">
                <a:solidFill>
                  <a:schemeClr val="bg1"/>
                </a:solidFill>
                <a:latin typeface="Gill Sans MT" panose="020B0502020104020203" pitchFamily="34" charset="77"/>
              </a:rPr>
              <a:t> </a:t>
            </a:r>
            <a:r>
              <a:rPr lang="en-BE" sz="2800" b="1">
                <a:latin typeface="Gill Sans MT" panose="020B0502020104020203" pitchFamily="34" charset="77"/>
              </a:rPr>
              <a:t>Vowel</a:t>
            </a:r>
            <a:r>
              <a:rPr lang="en-BE" sz="2800" b="1">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2527554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0" y="0"/>
            <a:ext cx="12192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DFC81ABB-C76A-2591-659A-6234CFA0CBF1}"/>
                  </a:ext>
                </a:extLst>
              </p:cNvPr>
              <p:cNvGraphicFramePr>
                <a:graphicFrameLocks noChangeAspect="1"/>
              </p:cNvGraphicFramePr>
              <p:nvPr/>
            </p:nvGraphicFramePr>
            <p:xfrm>
              <a:off x="8763000" y="0"/>
              <a:ext cx="6858000" cy="6858000"/>
            </p:xfrm>
            <a:graphic>
              <a:graphicData uri="http://schemas.microsoft.com/office/drawing/2017/model3d">
                <am3d:model3d r:embed="rId3">
                  <am3d:spPr>
                    <a:xfrm>
                      <a:off x="0" y="0"/>
                      <a:ext cx="6858000" cy="6858000"/>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78122" ay="974768" az="21859"/>
                    <am3d:postTrans dx="0" dy="0" dz="0"/>
                  </am3d:trans>
                  <am3d:raster rName="Office3DRenderer" rVer="16.0.8326">
                    <am3d:blip r:embed="rId4"/>
                  </am3d:raster>
                  <am3d:objViewport viewportSz="12344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DFC81ABB-C76A-2591-659A-6234CFA0CBF1}"/>
                  </a:ext>
                </a:extLst>
              </p:cNvPr>
              <p:cNvPicPr>
                <a:picLocks noGrp="1" noRot="1" noChangeAspect="1" noMove="1" noResize="1" noEditPoints="1" noAdjustHandles="1" noChangeArrowheads="1" noChangeShapeType="1" noCrop="1"/>
              </p:cNvPicPr>
              <p:nvPr/>
            </p:nvPicPr>
            <p:blipFill>
              <a:blip r:embed="rId4"/>
              <a:stretch>
                <a:fillRect/>
              </a:stretch>
            </p:blipFill>
            <p:spPr>
              <a:xfrm>
                <a:off x="8763000" y="0"/>
                <a:ext cx="6858000" cy="6858000"/>
              </a:xfrm>
              <a:prstGeom prst="rect">
                <a:avLst/>
              </a:prstGeom>
            </p:spPr>
          </p:pic>
        </mc:Fallback>
      </mc:AlternateContent>
      <p:sp>
        <p:nvSpPr>
          <p:cNvPr id="13" name="Title 1">
            <a:extLst>
              <a:ext uri="{FF2B5EF4-FFF2-40B4-BE49-F238E27FC236}">
                <a16:creationId xmlns:a16="http://schemas.microsoft.com/office/drawing/2014/main" id="{A086A169-6C5E-6C23-9EF8-4369342FC823}"/>
              </a:ext>
            </a:extLst>
          </p:cNvPr>
          <p:cNvSpPr txBox="1">
            <a:spLocks/>
          </p:cNvSpPr>
          <p:nvPr/>
        </p:nvSpPr>
        <p:spPr>
          <a:xfrm>
            <a:off x="-1293077" y="1796431"/>
            <a:ext cx="11349154" cy="32651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b="1">
                <a:solidFill>
                  <a:schemeClr val="bg1"/>
                </a:solidFill>
                <a:latin typeface="Gill Sans MT" panose="020B0502020104020203" pitchFamily="34" charset="77"/>
              </a:rPr>
              <a:t>           Universal phenomenon attested     	 </a:t>
            </a:r>
          </a:p>
          <a:p>
            <a:pPr algn="ctr"/>
            <a:endParaRPr lang="en-BE" b="1">
              <a:solidFill>
                <a:schemeClr val="bg1"/>
              </a:solidFill>
              <a:latin typeface="Gill Sans MT" panose="020B0502020104020203" pitchFamily="34" charset="77"/>
            </a:endParaRPr>
          </a:p>
          <a:p>
            <a:pPr algn="ctr"/>
            <a:r>
              <a:rPr lang="en-GB" b="1" dirty="0">
                <a:solidFill>
                  <a:schemeClr val="bg1"/>
                </a:solidFill>
                <a:latin typeface="Gill Sans MT" panose="020B0502020104020203" pitchFamily="34" charset="77"/>
              </a:rPr>
              <a:t>         in all languages of the world</a:t>
            </a:r>
          </a:p>
          <a:p>
            <a:pPr algn="ctr"/>
            <a:endParaRPr lang="en-GB" b="1" dirty="0">
              <a:solidFill>
                <a:schemeClr val="bg1"/>
              </a:solidFill>
              <a:latin typeface="Gill Sans MT" panose="020B0502020104020203" pitchFamily="34" charset="77"/>
            </a:endParaRPr>
          </a:p>
          <a:p>
            <a:pPr algn="ctr"/>
            <a:r>
              <a:rPr lang="en-GB" sz="8000" b="1" spc="-300" dirty="0">
                <a:ln>
                  <a:solidFill>
                    <a:schemeClr val="accent2"/>
                  </a:solidFill>
                </a:ln>
                <a:solidFill>
                  <a:schemeClr val="bg1"/>
                </a:solidFill>
                <a:latin typeface="Gill Sans MT" panose="020B0502020104020203" pitchFamily="34" charset="77"/>
              </a:rPr>
              <a:t>              BUT  WHY? </a:t>
            </a:r>
          </a:p>
        </p:txBody>
      </p:sp>
    </p:spTree>
    <p:extLst>
      <p:ext uri="{BB962C8B-B14F-4D97-AF65-F5344CB8AC3E}">
        <p14:creationId xmlns:p14="http://schemas.microsoft.com/office/powerpoint/2010/main" val="3653099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25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Two</a:t>
            </a:r>
            <a:r>
              <a:rPr lang="en-BE" sz="5400" b="1">
                <a:solidFill>
                  <a:schemeClr val="bg1"/>
                </a:solidFill>
                <a:latin typeface="Gill Sans MT" panose="020B0502020104020203" pitchFamily="34" charset="77"/>
              </a:rPr>
              <a:t> </a:t>
            </a:r>
            <a:r>
              <a:rPr lang="en-BE" sz="5400" b="1">
                <a:latin typeface="Gill Sans MT" panose="020B0502020104020203" pitchFamily="34" charset="77"/>
              </a:rPr>
              <a:t>compe</a:t>
            </a:r>
            <a:r>
              <a:rPr lang="en-BE" sz="5400" b="1">
                <a:solidFill>
                  <a:schemeClr val="bg1"/>
                </a:solidFill>
                <a:latin typeface="Gill Sans MT" panose="020B0502020104020203" pitchFamily="34" charset="77"/>
              </a:rPr>
              <a:t>ting theories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cxnSp>
        <p:nvCxnSpPr>
          <p:cNvPr id="2" name="Straight Arrow Connector 1">
            <a:extLst>
              <a:ext uri="{FF2B5EF4-FFF2-40B4-BE49-F238E27FC236}">
                <a16:creationId xmlns:a16="http://schemas.microsoft.com/office/drawing/2014/main" id="{6EDCC17A-AF21-90CC-A0BD-B5F34DEE57DA}"/>
              </a:ext>
            </a:extLst>
          </p:cNvPr>
          <p:cNvCxnSpPr>
            <a:cxnSpLocks/>
          </p:cNvCxnSpPr>
          <p:nvPr/>
        </p:nvCxnSpPr>
        <p:spPr>
          <a:xfrm flipV="1">
            <a:off x="2863147" y="4212326"/>
            <a:ext cx="328824" cy="145673"/>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F0C5464C-C947-F24D-1D00-F18834E39A02}"/>
              </a:ext>
            </a:extLst>
          </p:cNvPr>
          <p:cNvCxnSpPr>
            <a:cxnSpLocks/>
          </p:cNvCxnSpPr>
          <p:nvPr/>
        </p:nvCxnSpPr>
        <p:spPr>
          <a:xfrm flipH="1" flipV="1">
            <a:off x="2833606" y="4412996"/>
            <a:ext cx="19694" cy="35188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04894E7-477F-7D96-9CE5-18CBC8E07665}"/>
              </a:ext>
            </a:extLst>
          </p:cNvPr>
          <p:cNvCxnSpPr>
            <a:cxnSpLocks/>
          </p:cNvCxnSpPr>
          <p:nvPr/>
        </p:nvCxnSpPr>
        <p:spPr>
          <a:xfrm>
            <a:off x="2441576" y="4873371"/>
            <a:ext cx="431418" cy="13433"/>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076865B4-52D9-F328-A51A-BCAF0B75868B}"/>
              </a:ext>
            </a:extLst>
          </p:cNvPr>
          <p:cNvGrpSpPr/>
          <p:nvPr/>
        </p:nvGrpSpPr>
        <p:grpSpPr>
          <a:xfrm>
            <a:off x="6095998" y="3291144"/>
            <a:ext cx="2159945" cy="1670038"/>
            <a:chOff x="6510259" y="3318876"/>
            <a:chExt cx="2128953" cy="1697069"/>
          </a:xfrm>
        </p:grpSpPr>
        <p:pic>
          <p:nvPicPr>
            <p:cNvPr id="6" name="Graphic 5" descr="Ear outline">
              <a:extLst>
                <a:ext uri="{FF2B5EF4-FFF2-40B4-BE49-F238E27FC236}">
                  <a16:creationId xmlns:a16="http://schemas.microsoft.com/office/drawing/2014/main" id="{3928AA5D-5BF2-D0F8-B14A-A1EA316B9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0259" y="3318876"/>
              <a:ext cx="707042" cy="1697069"/>
            </a:xfrm>
            <a:prstGeom prst="rect">
              <a:avLst/>
            </a:prstGeom>
          </p:spPr>
        </p:pic>
        <p:sp>
          <p:nvSpPr>
            <p:cNvPr id="7" name="TextBox 6">
              <a:extLst>
                <a:ext uri="{FF2B5EF4-FFF2-40B4-BE49-F238E27FC236}">
                  <a16:creationId xmlns:a16="http://schemas.microsoft.com/office/drawing/2014/main" id="{D465C977-DEB7-D733-C42F-0468D1BF7980}"/>
                </a:ext>
              </a:extLst>
            </p:cNvPr>
            <p:cNvSpPr txBox="1"/>
            <p:nvPr/>
          </p:nvSpPr>
          <p:spPr>
            <a:xfrm>
              <a:off x="7004154" y="3567245"/>
              <a:ext cx="1635058" cy="375310"/>
            </a:xfrm>
            <a:prstGeom prst="rect">
              <a:avLst/>
            </a:prstGeom>
            <a:noFill/>
          </p:spPr>
          <p:txBody>
            <a:bodyPr wrap="square" rtlCol="0">
              <a:spAutoFit/>
            </a:bodyPr>
            <a:lstStyle/>
            <a:p>
              <a:pPr algn="ctr"/>
              <a:r>
                <a:rPr lang="en-BE" b="1">
                  <a:solidFill>
                    <a:schemeClr val="bg1"/>
                  </a:solidFill>
                </a:rPr>
                <a:t>High vowels</a:t>
              </a:r>
            </a:p>
          </p:txBody>
        </p:sp>
        <p:sp>
          <p:nvSpPr>
            <p:cNvPr id="8" name="TextBox 7">
              <a:extLst>
                <a:ext uri="{FF2B5EF4-FFF2-40B4-BE49-F238E27FC236}">
                  <a16:creationId xmlns:a16="http://schemas.microsoft.com/office/drawing/2014/main" id="{0C922D35-E5E0-7103-303E-936CCAD0DA5D}"/>
                </a:ext>
              </a:extLst>
            </p:cNvPr>
            <p:cNvSpPr txBox="1"/>
            <p:nvPr/>
          </p:nvSpPr>
          <p:spPr>
            <a:xfrm>
              <a:off x="7004154" y="4459524"/>
              <a:ext cx="1635058" cy="375310"/>
            </a:xfrm>
            <a:prstGeom prst="rect">
              <a:avLst/>
            </a:prstGeom>
            <a:noFill/>
          </p:spPr>
          <p:txBody>
            <a:bodyPr wrap="square" rtlCol="0">
              <a:spAutoFit/>
            </a:bodyPr>
            <a:lstStyle/>
            <a:p>
              <a:pPr algn="ctr"/>
              <a:r>
                <a:rPr lang="en-BE" b="1">
                  <a:solidFill>
                    <a:schemeClr val="bg1"/>
                  </a:solidFill>
                </a:rPr>
                <a:t>Low vowels</a:t>
              </a:r>
            </a:p>
          </p:txBody>
        </p:sp>
        <p:sp>
          <p:nvSpPr>
            <p:cNvPr id="9" name="TextBox 8">
              <a:extLst>
                <a:ext uri="{FF2B5EF4-FFF2-40B4-BE49-F238E27FC236}">
                  <a16:creationId xmlns:a16="http://schemas.microsoft.com/office/drawing/2014/main" id="{37FDF0AC-4109-F595-D498-19777F8E2881}"/>
                </a:ext>
              </a:extLst>
            </p:cNvPr>
            <p:cNvSpPr txBox="1"/>
            <p:nvPr/>
          </p:nvSpPr>
          <p:spPr>
            <a:xfrm>
              <a:off x="6888842" y="3966345"/>
              <a:ext cx="1635058" cy="531689"/>
            </a:xfrm>
            <a:prstGeom prst="rect">
              <a:avLst/>
            </a:prstGeom>
            <a:noFill/>
          </p:spPr>
          <p:txBody>
            <a:bodyPr wrap="square" rtlCol="0">
              <a:spAutoFit/>
            </a:bodyPr>
            <a:lstStyle/>
            <a:p>
              <a:pPr algn="ctr"/>
              <a:r>
                <a:rPr lang="en-BE" sz="2800" b="1">
                  <a:solidFill>
                    <a:schemeClr val="bg1"/>
                  </a:solidFill>
                </a:rPr>
                <a:t>≠</a:t>
              </a:r>
            </a:p>
          </p:txBody>
        </p:sp>
      </p:grpSp>
    </p:spTree>
    <p:extLst>
      <p:ext uri="{BB962C8B-B14F-4D97-AF65-F5344CB8AC3E}">
        <p14:creationId xmlns:p14="http://schemas.microsoft.com/office/powerpoint/2010/main" val="233326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Different  </a:t>
            </a:r>
            <a:r>
              <a:rPr lang="en-BE" sz="5400" b="1">
                <a:solidFill>
                  <a:schemeClr val="bg1"/>
                </a:solidFill>
                <a:latin typeface="Gill Sans MT" panose="020B0502020104020203" pitchFamily="34" charset="77"/>
              </a:rPr>
              <a:t>expectations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200721" y="1604567"/>
            <a:ext cx="4496197"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sp>
        <p:nvSpPr>
          <p:cNvPr id="5" name="TextBox 4">
            <a:extLst>
              <a:ext uri="{FF2B5EF4-FFF2-40B4-BE49-F238E27FC236}">
                <a16:creationId xmlns:a16="http://schemas.microsoft.com/office/drawing/2014/main" id="{9BE17172-3A7F-3659-494F-0898AB6567BE}"/>
              </a:ext>
            </a:extLst>
          </p:cNvPr>
          <p:cNvSpPr txBox="1"/>
          <p:nvPr/>
        </p:nvSpPr>
        <p:spPr>
          <a:xfrm>
            <a:off x="548664" y="3094343"/>
            <a:ext cx="4997602" cy="2831544"/>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Innate</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Little variability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No developmental effect</a:t>
            </a:r>
          </a:p>
          <a:p>
            <a:endParaRPr lang="en-BE"/>
          </a:p>
        </p:txBody>
      </p:sp>
      <p:sp>
        <p:nvSpPr>
          <p:cNvPr id="12" name="TextBox 11">
            <a:extLst>
              <a:ext uri="{FF2B5EF4-FFF2-40B4-BE49-F238E27FC236}">
                <a16:creationId xmlns:a16="http://schemas.microsoft.com/office/drawing/2014/main" id="{5CD9D178-643F-6F01-B9CA-054ABE5D91E7}"/>
              </a:ext>
            </a:extLst>
          </p:cNvPr>
          <p:cNvSpPr txBox="1"/>
          <p:nvPr/>
        </p:nvSpPr>
        <p:spPr>
          <a:xfrm>
            <a:off x="6941252" y="3094343"/>
            <a:ext cx="4997602" cy="2339102"/>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Not a</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Acquired</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V</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D</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evelopmental effect</a:t>
            </a:r>
          </a:p>
          <a:p>
            <a:endParaRPr lang="en-BE" dirty="0"/>
          </a:p>
        </p:txBody>
      </p:sp>
      <mc:AlternateContent xmlns:mc="http://schemas.openxmlformats.org/markup-compatibility/2006" xmlns:p14="http://schemas.microsoft.com/office/powerpoint/2010/main">
        <mc:Choice Requires="p14">
          <p:contentPart p14:bwMode="auto" r:id="rId3">
            <p14:nvContentPartPr>
              <p14:cNvPr id="13" name="!!child!!">
                <a:extLst>
                  <a:ext uri="{FF2B5EF4-FFF2-40B4-BE49-F238E27FC236}">
                    <a16:creationId xmlns:a16="http://schemas.microsoft.com/office/drawing/2014/main" id="{95D735FE-D613-3DA5-C7FD-949D4217A669}"/>
                  </a:ext>
                </a:extLst>
              </p14:cNvPr>
              <p14:cNvContentPartPr/>
              <p14:nvPr/>
            </p14:nvContentPartPr>
            <p14:xfrm>
              <a:off x="520718" y="3714032"/>
              <a:ext cx="11444400" cy="2270160"/>
            </p14:xfrm>
          </p:contentPart>
        </mc:Choice>
        <mc:Fallback xmlns="">
          <p:pic>
            <p:nvPicPr>
              <p:cNvPr id="13" name="!!child!!">
                <a:extLst>
                  <a:ext uri="{FF2B5EF4-FFF2-40B4-BE49-F238E27FC236}">
                    <a16:creationId xmlns:a16="http://schemas.microsoft.com/office/drawing/2014/main" id="{95D735FE-D613-3DA5-C7FD-949D4217A669}"/>
                  </a:ext>
                </a:extLst>
              </p:cNvPr>
              <p:cNvPicPr/>
              <p:nvPr/>
            </p:nvPicPr>
            <p:blipFill>
              <a:blip r:embed="rId4"/>
              <a:stretch>
                <a:fillRect/>
              </a:stretch>
            </p:blipFill>
            <p:spPr>
              <a:xfrm>
                <a:off x="484718" y="3678032"/>
                <a:ext cx="11516040" cy="2341800"/>
              </a:xfrm>
              <a:prstGeom prst="rect">
                <a:avLst/>
              </a:prstGeom>
            </p:spPr>
          </p:pic>
        </mc:Fallback>
      </mc:AlternateContent>
    </p:spTree>
    <p:extLst>
      <p:ext uri="{BB962C8B-B14F-4D97-AF65-F5344CB8AC3E}">
        <p14:creationId xmlns:p14="http://schemas.microsoft.com/office/powerpoint/2010/main" val="3133169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Do children </a:t>
            </a:r>
            <a:r>
              <a:rPr lang="en-BE" sz="4000" b="1" u="sng">
                <a:solidFill>
                  <a:schemeClr val="bg1"/>
                </a:solidFill>
                <a:latin typeface="Gill Sans MT" panose="020B0502020104020203" pitchFamily="34" charset="77"/>
              </a:rPr>
              <a:t>do</a:t>
            </a:r>
            <a:r>
              <a:rPr lang="en-BE" sz="4000" b="1">
                <a:solidFill>
                  <a:schemeClr val="bg1"/>
                </a:solidFill>
                <a:latin typeface="Gill Sans MT" panose="020B0502020104020203" pitchFamily="34" charset="77"/>
              </a:rPr>
              <a:t>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a:solidFill>
                  <a:srgbClr val="F2CFEE"/>
                </a:solidFill>
                <a:latin typeface="MV Boli" panose="02000500030200090000" pitchFamily="2" charset="0"/>
                <a:cs typeface="MV Boli" panose="02000500030200090000" pitchFamily="2" charset="0"/>
              </a:rPr>
              <a:t> Do children </a:t>
            </a:r>
            <a:r>
              <a:rPr lang="en-BE" sz="4000" b="1" u="sng">
                <a:solidFill>
                  <a:srgbClr val="F2CFEE"/>
                </a:solidFill>
                <a:latin typeface="MV Boli" panose="02000500030200090000" pitchFamily="2" charset="0"/>
                <a:cs typeface="MV Boli" panose="02000500030200090000" pitchFamily="2" charset="0"/>
              </a:rPr>
              <a:t>learn</a:t>
            </a:r>
            <a:r>
              <a:rPr lang="en-BE" sz="4000" b="1">
                <a:solidFill>
                  <a:srgbClr val="F2CFEE"/>
                </a:solidFill>
                <a:latin typeface="MV Boli" panose="02000500030200090000" pitchFamily="2" charset="0"/>
                <a:cs typeface="MV Boli" panose="02000500030200090000" pitchFamily="2" charset="0"/>
              </a:rPr>
              <a:t>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3293209"/>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a:solidFill>
                <a:schemeClr val="bg1"/>
              </a:solidFill>
              <a:latin typeface="MV Boli" panose="020F0502020204030204" pitchFamily="34" charset="0"/>
              <a:cs typeface="MV Boli" panose="020F0502020204030204" pitchFamily="34" charset="0"/>
            </a:endParaRPr>
          </a:p>
          <a:p>
            <a:r>
              <a:rPr lang="en-BE" sz="2000" b="1">
                <a:solidFill>
                  <a:schemeClr val="bg1"/>
                </a:solidFill>
                <a:latin typeface="MV Boli" panose="020F0502020204030204" pitchFamily="34" charset="0"/>
                <a:cs typeface="MV Boli" panose="020F0502020204030204" pitchFamily="34" charset="0"/>
              </a:rPr>
              <a:t>	We will measure </a:t>
            </a:r>
            <a:r>
              <a:rPr lang="en-BE" sz="2000" b="1" i="1">
                <a:solidFill>
                  <a:schemeClr val="bg1"/>
                </a:solidFill>
                <a:latin typeface="MV Boli" panose="020F0502020204030204" pitchFamily="34" charset="0"/>
                <a:cs typeface="MV Boli" panose="020F0502020204030204" pitchFamily="34" charset="0"/>
              </a:rPr>
              <a:t>X  </a:t>
            </a:r>
            <a:r>
              <a:rPr lang="en-BE" sz="2000" b="1">
                <a:solidFill>
                  <a:schemeClr val="bg1"/>
                </a:solidFill>
                <a:latin typeface="MV Boli" panose="020F0502020204030204" pitchFamily="34" charset="0"/>
                <a:cs typeface="MV Boli" panose="020F0502020204030204" pitchFamily="34" charset="0"/>
              </a:rPr>
              <a:t>in a particular unit </a:t>
            </a:r>
            <a:r>
              <a:rPr lang="en-BE" sz="2000" b="1" i="1">
                <a:solidFill>
                  <a:schemeClr val="bg1"/>
                </a:solidFill>
                <a:latin typeface="MV Boli" panose="020F0502020204030204" pitchFamily="34" charset="0"/>
                <a:cs typeface="MV Boli" panose="020F0502020204030204" pitchFamily="34" charset="0"/>
              </a:rPr>
              <a:t>Y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about the physical nature of speech sounds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through the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44D1B140-26B4-AA95-A6C5-131DFEBED1C4}"/>
                  </a:ext>
                </a:extLst>
              </p14:cNvPr>
              <p14:cNvContentPartPr/>
              <p14:nvPr/>
            </p14:nvContentPartPr>
            <p14:xfrm>
              <a:off x="6080171" y="5368529"/>
              <a:ext cx="970560" cy="7920"/>
            </p14:xfrm>
          </p:contentPart>
        </mc:Choice>
        <mc:Fallback>
          <p:pic>
            <p:nvPicPr>
              <p:cNvPr id="17" name="Ink 16">
                <a:extLst>
                  <a:ext uri="{FF2B5EF4-FFF2-40B4-BE49-F238E27FC236}">
                    <a16:creationId xmlns:a16="http://schemas.microsoft.com/office/drawing/2014/main" id="{44D1B140-26B4-AA95-A6C5-131DFEBED1C4}"/>
                  </a:ext>
                </a:extLst>
              </p:cNvPr>
              <p:cNvPicPr/>
              <p:nvPr/>
            </p:nvPicPr>
            <p:blipFill>
              <a:blip r:embed="rId4"/>
              <a:stretch>
                <a:fillRect/>
              </a:stretch>
            </p:blipFill>
            <p:spPr>
              <a:xfrm>
                <a:off x="6026171" y="5260529"/>
                <a:ext cx="10782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35EC4635-D477-889C-3C4F-5F273DB51EA8}"/>
                  </a:ext>
                </a:extLst>
              </p14:cNvPr>
              <p14:cNvContentPartPr/>
              <p14:nvPr/>
            </p14:nvContentPartPr>
            <p14:xfrm>
              <a:off x="9977171" y="5379689"/>
              <a:ext cx="2142360" cy="15480"/>
            </p14:xfrm>
          </p:contentPart>
        </mc:Choice>
        <mc:Fallback>
          <p:pic>
            <p:nvPicPr>
              <p:cNvPr id="19" name="Ink 18">
                <a:extLst>
                  <a:ext uri="{FF2B5EF4-FFF2-40B4-BE49-F238E27FC236}">
                    <a16:creationId xmlns:a16="http://schemas.microsoft.com/office/drawing/2014/main" id="{35EC4635-D477-889C-3C4F-5F273DB51EA8}"/>
                  </a:ext>
                </a:extLst>
              </p:cNvPr>
              <p:cNvPicPr/>
              <p:nvPr/>
            </p:nvPicPr>
            <p:blipFill>
              <a:blip r:embed="rId6"/>
              <a:stretch>
                <a:fillRect/>
              </a:stretch>
            </p:blipFill>
            <p:spPr>
              <a:xfrm>
                <a:off x="9887156" y="5199689"/>
                <a:ext cx="232203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5806421" y="5653922"/>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10289321" y="5653922"/>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a:solidFill>
                <a:schemeClr val="accent2"/>
              </a:solidFill>
              <a:latin typeface="MV Boli" panose="02000500030200090000" pitchFamily="2" charset="0"/>
              <a:cs typeface="MV Boli" panose="02000500030200090000" pitchFamily="2" charset="0"/>
            </a:endParaRPr>
          </a:p>
        </p:txBody>
      </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BEEF78E2-436E-F7ED-F9EA-428975A1086C}"/>
                  </a:ext>
                </a:extLst>
              </p14:cNvPr>
              <p14:cNvContentPartPr/>
              <p14:nvPr/>
            </p14:nvContentPartPr>
            <p14:xfrm>
              <a:off x="151431" y="2836980"/>
              <a:ext cx="2688120" cy="28440"/>
            </p14:xfrm>
          </p:contentPart>
        </mc:Choice>
        <mc:Fallback>
          <p:pic>
            <p:nvPicPr>
              <p:cNvPr id="10" name="Ink 9">
                <a:extLst>
                  <a:ext uri="{FF2B5EF4-FFF2-40B4-BE49-F238E27FC236}">
                    <a16:creationId xmlns:a16="http://schemas.microsoft.com/office/drawing/2014/main" id="{BEEF78E2-436E-F7ED-F9EA-428975A1086C}"/>
                  </a:ext>
                </a:extLst>
              </p:cNvPr>
              <p:cNvPicPr/>
              <p:nvPr/>
            </p:nvPicPr>
            <p:blipFill>
              <a:blip r:embed="rId8"/>
              <a:stretch>
                <a:fillRect/>
              </a:stretch>
            </p:blipFill>
            <p:spPr>
              <a:xfrm>
                <a:off x="115791" y="2800980"/>
                <a:ext cx="27597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4F71C471-0DCE-E3BE-43B9-2CDAFC49C07A}"/>
                  </a:ext>
                </a:extLst>
              </p14:cNvPr>
              <p14:cNvContentPartPr/>
              <p14:nvPr/>
            </p14:nvContentPartPr>
            <p14:xfrm>
              <a:off x="587751" y="2877660"/>
              <a:ext cx="344520" cy="1261440"/>
            </p14:xfrm>
          </p:contentPart>
        </mc:Choice>
        <mc:Fallback>
          <p:pic>
            <p:nvPicPr>
              <p:cNvPr id="11" name="Ink 10">
                <a:extLst>
                  <a:ext uri="{FF2B5EF4-FFF2-40B4-BE49-F238E27FC236}">
                    <a16:creationId xmlns:a16="http://schemas.microsoft.com/office/drawing/2014/main" id="{4F71C471-0DCE-E3BE-43B9-2CDAFC49C07A}"/>
                  </a:ext>
                </a:extLst>
              </p:cNvPr>
              <p:cNvPicPr/>
              <p:nvPr/>
            </p:nvPicPr>
            <p:blipFill>
              <a:blip r:embed="rId10"/>
              <a:stretch>
                <a:fillRect/>
              </a:stretch>
            </p:blipFill>
            <p:spPr>
              <a:xfrm>
                <a:off x="551751" y="2842020"/>
                <a:ext cx="416160" cy="133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510058FA-B8AD-DEB3-24FF-362FC0F615CF}"/>
                  </a:ext>
                </a:extLst>
              </p14:cNvPr>
              <p14:cNvContentPartPr/>
              <p14:nvPr/>
            </p14:nvContentPartPr>
            <p14:xfrm>
              <a:off x="5682111" y="2784060"/>
              <a:ext cx="4790160" cy="102960"/>
            </p14:xfrm>
          </p:contentPart>
        </mc:Choice>
        <mc:Fallback>
          <p:pic>
            <p:nvPicPr>
              <p:cNvPr id="13" name="Ink 12">
                <a:extLst>
                  <a:ext uri="{FF2B5EF4-FFF2-40B4-BE49-F238E27FC236}">
                    <a16:creationId xmlns:a16="http://schemas.microsoft.com/office/drawing/2014/main" id="{510058FA-B8AD-DEB3-24FF-362FC0F615CF}"/>
                  </a:ext>
                </a:extLst>
              </p:cNvPr>
              <p:cNvPicPr/>
              <p:nvPr/>
            </p:nvPicPr>
            <p:blipFill>
              <a:blip r:embed="rId12"/>
              <a:stretch>
                <a:fillRect/>
              </a:stretch>
            </p:blipFill>
            <p:spPr>
              <a:xfrm>
                <a:off x="5646111" y="2748060"/>
                <a:ext cx="48618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77F63D1F-FA4A-FC67-50EF-F5E19ACDCFD4}"/>
                  </a:ext>
                </a:extLst>
              </p14:cNvPr>
              <p14:cNvContentPartPr/>
              <p14:nvPr/>
            </p14:nvContentPartPr>
            <p14:xfrm>
              <a:off x="6941031" y="2967300"/>
              <a:ext cx="1491840" cy="1954800"/>
            </p14:xfrm>
          </p:contentPart>
        </mc:Choice>
        <mc:Fallback>
          <p:pic>
            <p:nvPicPr>
              <p:cNvPr id="14" name="Ink 13">
                <a:extLst>
                  <a:ext uri="{FF2B5EF4-FFF2-40B4-BE49-F238E27FC236}">
                    <a16:creationId xmlns:a16="http://schemas.microsoft.com/office/drawing/2014/main" id="{77F63D1F-FA4A-FC67-50EF-F5E19ACDCFD4}"/>
                  </a:ext>
                </a:extLst>
              </p:cNvPr>
              <p:cNvPicPr/>
              <p:nvPr/>
            </p:nvPicPr>
            <p:blipFill>
              <a:blip r:embed="rId14"/>
              <a:stretch>
                <a:fillRect/>
              </a:stretch>
            </p:blipFill>
            <p:spPr>
              <a:xfrm>
                <a:off x="6905391" y="2931300"/>
                <a:ext cx="1563480" cy="2026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CA30C90F-789A-6D5A-D090-65844D95A30B}"/>
                  </a:ext>
                </a:extLst>
              </p14:cNvPr>
              <p14:cNvContentPartPr/>
              <p14:nvPr/>
            </p14:nvContentPartPr>
            <p14:xfrm>
              <a:off x="1997871" y="3375540"/>
              <a:ext cx="4991760" cy="53640"/>
            </p14:xfrm>
          </p:contentPart>
        </mc:Choice>
        <mc:Fallback>
          <p:pic>
            <p:nvPicPr>
              <p:cNvPr id="18" name="Ink 17">
                <a:extLst>
                  <a:ext uri="{FF2B5EF4-FFF2-40B4-BE49-F238E27FC236}">
                    <a16:creationId xmlns:a16="http://schemas.microsoft.com/office/drawing/2014/main" id="{CA30C90F-789A-6D5A-D090-65844D95A30B}"/>
                  </a:ext>
                </a:extLst>
              </p:cNvPr>
              <p:cNvPicPr/>
              <p:nvPr/>
            </p:nvPicPr>
            <p:blipFill>
              <a:blip r:embed="rId16"/>
              <a:stretch>
                <a:fillRect/>
              </a:stretch>
            </p:blipFill>
            <p:spPr>
              <a:xfrm>
                <a:off x="1962231" y="3339540"/>
                <a:ext cx="50634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697A83B9-23D7-28D8-20E8-D3D6E1D320C9}"/>
                  </a:ext>
                </a:extLst>
              </p14:cNvPr>
              <p14:cNvContentPartPr/>
              <p14:nvPr/>
            </p14:nvContentPartPr>
            <p14:xfrm>
              <a:off x="405231" y="3430260"/>
              <a:ext cx="1983600" cy="1891800"/>
            </p14:xfrm>
          </p:contentPart>
        </mc:Choice>
        <mc:Fallback>
          <p:pic>
            <p:nvPicPr>
              <p:cNvPr id="22" name="Ink 21">
                <a:extLst>
                  <a:ext uri="{FF2B5EF4-FFF2-40B4-BE49-F238E27FC236}">
                    <a16:creationId xmlns:a16="http://schemas.microsoft.com/office/drawing/2014/main" id="{697A83B9-23D7-28D8-20E8-D3D6E1D320C9}"/>
                  </a:ext>
                </a:extLst>
              </p:cNvPr>
              <p:cNvPicPr/>
              <p:nvPr/>
            </p:nvPicPr>
            <p:blipFill>
              <a:blip r:embed="rId18"/>
              <a:stretch>
                <a:fillRect/>
              </a:stretch>
            </p:blipFill>
            <p:spPr>
              <a:xfrm>
                <a:off x="369231" y="3394260"/>
                <a:ext cx="2055240" cy="1963440"/>
              </a:xfrm>
              <a:prstGeom prst="rect">
                <a:avLst/>
              </a:prstGeom>
            </p:spPr>
          </p:pic>
        </mc:Fallback>
      </mc:AlternateContent>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a:solidFill>
                  <a:schemeClr val="bg1"/>
                </a:solidFill>
                <a:latin typeface="MV Boli" panose="020F0502020204030204" pitchFamily="34" charset="0"/>
                <a:cs typeface="MV Boli" panose="020F0502020204030204" pitchFamily="34" charset="0"/>
              </a:rPr>
              <a:t>2 main features:</a:t>
            </a:r>
          </a:p>
          <a:p>
            <a:r>
              <a:rPr lang="en-BE" sz="2800" b="1">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4"/>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6"/>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8"/>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665971"/>
            <a:ext cx="10567041" cy="1015663"/>
          </a:xfrm>
          <a:prstGeom prst="rect">
            <a:avLst/>
          </a:prstGeom>
          <a:noFill/>
        </p:spPr>
        <p:txBody>
          <a:bodyPr wrap="square" rtlCol="0">
            <a:spAutoFit/>
          </a:bodyPr>
          <a:lstStyle/>
          <a:p>
            <a:r>
              <a:rPr lang="en-BE" sz="20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(SES, gender, regional background, monolingual,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10"/>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2"/>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p:pic>
            <p:nvPicPr>
              <p:cNvPr id="33" name="Ink 32">
                <a:extLst>
                  <a:ext uri="{FF2B5EF4-FFF2-40B4-BE49-F238E27FC236}">
                    <a16:creationId xmlns:a16="http://schemas.microsoft.com/office/drawing/2014/main" id="{DA485915-ECF5-0252-753A-8C64885ADE5A}"/>
                  </a:ext>
                </a:extLst>
              </p:cNvPr>
              <p:cNvPicPr/>
              <p:nvPr/>
            </p:nvPicPr>
            <p:blipFill>
              <a:blip r:embed="rId19"/>
              <a:stretch>
                <a:fillRect/>
              </a:stretch>
            </p:blipFill>
            <p:spPr>
              <a:xfrm>
                <a:off x="4083390" y="5266800"/>
                <a:ext cx="596520" cy="13948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Belgian Standard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39">
            <p14:nvContentPartPr>
              <p14:cNvPr id="7" name="Ink 6">
                <a:extLst>
                  <a:ext uri="{FF2B5EF4-FFF2-40B4-BE49-F238E27FC236}">
                    <a16:creationId xmlns:a16="http://schemas.microsoft.com/office/drawing/2014/main" id="{6F96DC12-15BB-B3BF-FA2B-37883522C806}"/>
                  </a:ext>
                </a:extLst>
              </p14:cNvPr>
              <p14:cNvContentPartPr/>
              <p14:nvPr/>
            </p14:nvContentPartPr>
            <p14:xfrm>
              <a:off x="3570771" y="3004976"/>
              <a:ext cx="2668101" cy="45719"/>
            </p14:xfrm>
          </p:contentPart>
        </mc:Choice>
        <mc:Fallback>
          <p:pic>
            <p:nvPicPr>
              <p:cNvPr id="7" name="Ink 6">
                <a:extLst>
                  <a:ext uri="{FF2B5EF4-FFF2-40B4-BE49-F238E27FC236}">
                    <a16:creationId xmlns:a16="http://schemas.microsoft.com/office/drawing/2014/main" id="{6F96DC12-15BB-B3BF-FA2B-37883522C806}"/>
                  </a:ext>
                </a:extLst>
              </p:cNvPr>
              <p:cNvPicPr/>
              <p:nvPr/>
            </p:nvPicPr>
            <p:blipFill>
              <a:blip r:embed="rId40"/>
              <a:stretch>
                <a:fillRect/>
              </a:stretch>
            </p:blipFill>
            <p:spPr>
              <a:xfrm>
                <a:off x="3516761" y="2890678"/>
                <a:ext cx="2775761" cy="273933"/>
              </a:xfrm>
              <a:prstGeom prst="rect">
                <a:avLst/>
              </a:prstGeom>
            </p:spPr>
          </p:pic>
        </mc:Fallback>
      </mc:AlternateContent>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Musical experiment </a:t>
            </a:r>
            <a:endParaRPr lang="en-BE" b="1">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3354765"/>
          </a:xfrm>
          <a:prstGeom prst="rect">
            <a:avLst/>
          </a:prstGeom>
          <a:noFill/>
        </p:spPr>
        <p:txBody>
          <a:bodyPr wrap="square" rtlCol="0">
            <a:spAutoFit/>
          </a:bodyPr>
          <a:lstStyle/>
          <a:p>
            <a:endParaRPr lang="en-BE" sz="2800" b="1" u="sng" dirty="0">
              <a:solidFill>
                <a:schemeClr val="bg1"/>
              </a:solidFill>
              <a:latin typeface="MV Boli" panose="020F0502020204030204" pitchFamily="34" charset="0"/>
              <a:cs typeface="MV Boli" panose="020F0502020204030204" pitchFamily="34" charset="0"/>
            </a:endParaRPr>
          </a:p>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reproductibility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devise/choose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Standard Belgian Dutch?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4"/>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6"/>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a:solidFill>
                  <a:schemeClr val="bg1"/>
                </a:solidFill>
                <a:latin typeface="MV Boli" panose="020F0502020204030204" pitchFamily="34" charset="0"/>
                <a:cs typeface="MV Boli" panose="020F0502020204030204" pitchFamily="34" charset="0"/>
              </a:rPr>
              <a:t>	Control for other factors</a:t>
            </a:r>
          </a:p>
          <a:p>
            <a:pPr lvl="2"/>
            <a:r>
              <a:rPr lang="en-BE" sz="3600" b="1">
                <a:solidFill>
                  <a:schemeClr val="bg1"/>
                </a:solidFill>
                <a:latin typeface="MV Boli" panose="020F0502020204030204" pitchFamily="34" charset="0"/>
                <a:cs typeface="MV Boli" panose="020F0502020204030204" pitchFamily="34" charset="0"/>
              </a:rPr>
              <a:t>	≃ Same language (dialect background!) </a:t>
            </a:r>
          </a:p>
          <a:p>
            <a:pPr lvl="2"/>
            <a:r>
              <a:rPr lang="en-BE" sz="3600" b="1">
                <a:solidFill>
                  <a:schemeClr val="bg1"/>
                </a:solidFill>
                <a:latin typeface="MV Boli" panose="020F0502020204030204" pitchFamily="34" charset="0"/>
                <a:cs typeface="MV Boli" panose="020F0502020204030204" pitchFamily="34" charset="0"/>
              </a:rPr>
              <a:t>	≃ Socio-economic status</a:t>
            </a:r>
          </a:p>
          <a:p>
            <a:pPr lvl="2"/>
            <a:r>
              <a:rPr lang="en-BE" sz="3600" b="1">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a:solidFill>
                  <a:schemeClr val="bg1"/>
                </a:solidFill>
                <a:latin typeface="MV Boli" panose="020F0502020204030204" pitchFamily="34" charset="0"/>
                <a:cs typeface="MV Boli" panose="020F0502020204030204" pitchFamily="34" charset="0"/>
              </a:rPr>
              <a:t>nd ?</a:t>
            </a:r>
          </a:p>
          <a:p>
            <a:r>
              <a:rPr lang="en-BE" sz="3200" b="1">
                <a:solidFill>
                  <a:schemeClr val="bg1"/>
                </a:solidFill>
                <a:latin typeface="MV Boli" panose="020F0502020204030204" pitchFamily="34" charset="0"/>
                <a:cs typeface="MV Boli" panose="020F0502020204030204" pitchFamily="34" charset="0"/>
              </a:rPr>
              <a:t>	Dream:		  between </a:t>
            </a:r>
            <a:r>
              <a:rPr lang="en-BE" sz="3200" b="1">
                <a:solidFill>
                  <a:srgbClr val="F2CFEE"/>
                </a:solidFill>
                <a:latin typeface="MV Boli" panose="020F0502020204030204" pitchFamily="34" charset="0"/>
                <a:cs typeface="MV Boli" panose="020F0502020204030204" pitchFamily="34" charset="0"/>
              </a:rPr>
              <a:t>beginning of babbling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complex utterances</a:t>
            </a: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Pragmatic choice: between </a:t>
            </a:r>
            <a:r>
              <a:rPr lang="en-BE" sz="3200" b="1">
                <a:solidFill>
                  <a:srgbClr val="F2CFEE"/>
                </a:solidFill>
                <a:latin typeface="MV Boli" panose="020F0502020204030204" pitchFamily="34" charset="0"/>
                <a:cs typeface="MV Boli" panose="020F0502020204030204" pitchFamily="34" charset="0"/>
              </a:rPr>
              <a:t>6 months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2 years</a:t>
            </a:r>
          </a:p>
          <a:p>
            <a:endParaRPr lang="en-BE" sz="3200" b="1">
              <a:solidFill>
                <a:srgbClr val="F2CFEE"/>
              </a:solidFill>
              <a:latin typeface="MV Boli" panose="020F0502020204030204" pitchFamily="34" charset="0"/>
              <a:cs typeface="MV Boli" panose="020F0502020204030204" pitchFamily="34" charset="0"/>
            </a:endParaRP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a:t>
            </a:r>
            <a:r>
              <a:rPr lang="en-BE" sz="2800" b="1" dirty="0">
                <a:solidFill>
                  <a:schemeClr val="bg1"/>
                </a:solidFill>
                <a:latin typeface="MV Boli" panose="02000500030200090000" pitchFamily="2" charset="0"/>
                <a:cs typeface="MV Boli" panose="02000500030200090000" pitchFamily="2" charset="0"/>
              </a:rPr>
              <a:t>Standard Belgian </a:t>
            </a:r>
            <a:r>
              <a:rPr lang="en-BE" sz="2800" b="1" dirty="0">
                <a:solidFill>
                  <a:schemeClr val="bg1"/>
                </a:solidFill>
                <a:latin typeface="MV Boli" panose="020F0502020204030204" pitchFamily="34" charset="0"/>
                <a:cs typeface="MV Boli" panose="020F0502020204030204" pitchFamily="34" charset="0"/>
              </a:rPr>
              <a:t>Dutch?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4"/>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5"/>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7"/>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9"/>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1"/>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3"/>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4"/>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6"/>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6"/>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6"/>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20"/>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acoustic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4"/>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6"/>
              <a:stretch>
                <a:fillRect/>
              </a:stretch>
            </p:blipFill>
            <p:spPr>
              <a:xfrm>
                <a:off x="578790" y="1442418"/>
                <a:ext cx="589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5EC8A86C-BC52-D15A-2AFB-B46F361916BD}"/>
                  </a:ext>
                </a:extLst>
              </p14:cNvPr>
              <p14:cNvContentPartPr/>
              <p14:nvPr/>
            </p14:nvContentPartPr>
            <p14:xfrm>
              <a:off x="1517747" y="5546717"/>
              <a:ext cx="9699981" cy="151953"/>
            </p14:xfrm>
          </p:contentPart>
        </mc:Choice>
        <mc:Fallback>
          <p:pic>
            <p:nvPicPr>
              <p:cNvPr id="4" name="Ink 3">
                <a:extLst>
                  <a:ext uri="{FF2B5EF4-FFF2-40B4-BE49-F238E27FC236}">
                    <a16:creationId xmlns:a16="http://schemas.microsoft.com/office/drawing/2014/main" id="{5EC8A86C-BC52-D15A-2AFB-B46F361916BD}"/>
                  </a:ext>
                </a:extLst>
              </p:cNvPr>
              <p:cNvPicPr/>
              <p:nvPr/>
            </p:nvPicPr>
            <p:blipFill>
              <a:blip r:embed="rId8"/>
              <a:stretch>
                <a:fillRect/>
              </a:stretch>
            </p:blipFill>
            <p:spPr>
              <a:xfrm>
                <a:off x="1427672" y="5331486"/>
                <a:ext cx="9879770" cy="581984"/>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TalkBank</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niet aankomen.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n'i j'ankom@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%ohp:	n'it 'ankom@n</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wie is dat?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w'I 'Is d'A</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%ohp:	w'i 'Is d'At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6"/>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instruments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4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(20 minutes) * 14h = 8000 h = 1000 work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6"/>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https://nascl.rc.nau.edu/about-gramle/</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0" name="Picture 9" descr="A picture containing text, antenna&#10;&#10;Description automatically generated">
            <a:extLst>
              <a:ext uri="{FF2B5EF4-FFF2-40B4-BE49-F238E27FC236}">
                <a16:creationId xmlns:a16="http://schemas.microsoft.com/office/drawing/2014/main" id="{F23750A7-4AB1-FB32-C2CD-026228C2C765}"/>
              </a:ext>
            </a:extLst>
          </p:cNvPr>
          <p:cNvPicPr>
            <a:picLocks noChangeAspect="1"/>
          </p:cNvPicPr>
          <p:nvPr>
            <p:custDataLst>
              <p:tags r:id="rId1"/>
            </p:custDataLst>
          </p:nvPr>
        </p:nvPicPr>
        <p:blipFill rotWithShape="1">
          <a:blip r:embed="rId5"/>
          <a:srcRect l="3871" t="1109"/>
          <a:stretch/>
        </p:blipFill>
        <p:spPr>
          <a:xfrm>
            <a:off x="1436834" y="2058471"/>
            <a:ext cx="8806194" cy="3917747"/>
          </a:xfrm>
          <a:prstGeom prst="rect">
            <a:avLst/>
          </a:prstGeom>
          <a:ln>
            <a:solidFill>
              <a:schemeClr val="tx1"/>
            </a:solidFill>
          </a:ln>
        </p:spPr>
      </p:pic>
      <p:graphicFrame>
        <p:nvGraphicFramePr>
          <p:cNvPr id="11" name="Table 2">
            <a:extLst>
              <a:ext uri="{FF2B5EF4-FFF2-40B4-BE49-F238E27FC236}">
                <a16:creationId xmlns:a16="http://schemas.microsoft.com/office/drawing/2014/main" id="{0DB74C95-8D5F-310C-A02C-47EB32790819}"/>
              </a:ext>
            </a:extLst>
          </p:cNvPr>
          <p:cNvGraphicFramePr>
            <a:graphicFrameLocks noGrp="1"/>
          </p:cNvGraphicFramePr>
          <p:nvPr>
            <p:custDataLst>
              <p:tags r:id="rId2"/>
            </p:custDataLst>
            <p:extLst>
              <p:ext uri="{D42A27DB-BD31-4B8C-83A1-F6EECF244321}">
                <p14:modId xmlns:p14="http://schemas.microsoft.com/office/powerpoint/2010/main" val="3237845172"/>
              </p:ext>
            </p:extLst>
          </p:nvPr>
        </p:nvGraphicFramePr>
        <p:xfrm>
          <a:off x="4560481" y="3488872"/>
          <a:ext cx="1437548" cy="2487345"/>
        </p:xfrm>
        <a:graphic>
          <a:graphicData uri="http://schemas.openxmlformats.org/drawingml/2006/table">
            <a:tbl>
              <a:tblPr firstRow="1" bandRow="1">
                <a:tableStyleId>{5C22544A-7EE6-4342-B048-85BDC9FD1C3A}</a:tableStyleId>
              </a:tblPr>
              <a:tblGrid>
                <a:gridCol w="718774">
                  <a:extLst>
                    <a:ext uri="{9D8B030D-6E8A-4147-A177-3AD203B41FA5}">
                      <a16:colId xmlns:a16="http://schemas.microsoft.com/office/drawing/2014/main" val="81708873"/>
                    </a:ext>
                  </a:extLst>
                </a:gridCol>
                <a:gridCol w="718774">
                  <a:extLst>
                    <a:ext uri="{9D8B030D-6E8A-4147-A177-3AD203B41FA5}">
                      <a16:colId xmlns:a16="http://schemas.microsoft.com/office/drawing/2014/main" val="3624477152"/>
                    </a:ext>
                  </a:extLst>
                </a:gridCol>
              </a:tblGrid>
              <a:tr h="2487345">
                <a:tc>
                  <a:txBody>
                    <a:bodyPr/>
                    <a:lstStyle/>
                    <a:p>
                      <a:endParaRPr lang="en-BE"/>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graphicFrame>
        <p:nvGraphicFramePr>
          <p:cNvPr id="12" name="Table 11">
            <a:extLst>
              <a:ext uri="{FF2B5EF4-FFF2-40B4-BE49-F238E27FC236}">
                <a16:creationId xmlns:a16="http://schemas.microsoft.com/office/drawing/2014/main" id="{12A0A5A9-D4CE-104A-2FDF-8E85DDC8A38E}"/>
              </a:ext>
            </a:extLst>
          </p:cNvPr>
          <p:cNvGraphicFramePr>
            <a:graphicFrameLocks noGrp="1"/>
          </p:cNvGraphicFramePr>
          <p:nvPr>
            <p:custDataLst>
              <p:tags r:id="rId3"/>
            </p:custDataLst>
            <p:extLst>
              <p:ext uri="{D42A27DB-BD31-4B8C-83A1-F6EECF244321}">
                <p14:modId xmlns:p14="http://schemas.microsoft.com/office/powerpoint/2010/main" val="2264974457"/>
              </p:ext>
            </p:extLst>
          </p:nvPr>
        </p:nvGraphicFramePr>
        <p:xfrm>
          <a:off x="7038601" y="3488872"/>
          <a:ext cx="1855028" cy="2473625"/>
        </p:xfrm>
        <a:graphic>
          <a:graphicData uri="http://schemas.openxmlformats.org/drawingml/2006/table">
            <a:tbl>
              <a:tblPr firstRow="1" bandRow="1">
                <a:tableStyleId>{5C22544A-7EE6-4342-B048-85BDC9FD1C3A}</a:tableStyleId>
              </a:tblPr>
              <a:tblGrid>
                <a:gridCol w="927514">
                  <a:extLst>
                    <a:ext uri="{9D8B030D-6E8A-4147-A177-3AD203B41FA5}">
                      <a16:colId xmlns:a16="http://schemas.microsoft.com/office/drawing/2014/main" val="81708873"/>
                    </a:ext>
                  </a:extLst>
                </a:gridCol>
                <a:gridCol w="927514">
                  <a:extLst>
                    <a:ext uri="{9D8B030D-6E8A-4147-A177-3AD203B41FA5}">
                      <a16:colId xmlns:a16="http://schemas.microsoft.com/office/drawing/2014/main" val="3624477152"/>
                    </a:ext>
                  </a:extLst>
                </a:gridCol>
              </a:tblGrid>
              <a:tr h="2473625">
                <a:tc>
                  <a:txBody>
                    <a:bodyPr/>
                    <a:lstStyle/>
                    <a:p>
                      <a:endParaRPr lang="en-BE" dirty="0"/>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spTree>
    <p:extLst>
      <p:ext uri="{BB962C8B-B14F-4D97-AF65-F5344CB8AC3E}">
        <p14:creationId xmlns:p14="http://schemas.microsoft.com/office/powerpoint/2010/main" val="816937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A combination of both:</a:t>
            </a:r>
          </a:p>
          <a:p>
            <a:r>
              <a:rPr lang="en-BE" sz="2800" b="1">
                <a:solidFill>
                  <a:schemeClr val="bg1"/>
                </a:solidFill>
                <a:latin typeface="MV Boli" panose="020F0502020204030204" pitchFamily="34" charset="0"/>
                <a:cs typeface="MV Boli" panose="020F0502020204030204" pitchFamily="34" charset="0"/>
              </a:rPr>
              <a:t>	First automatic </a:t>
            </a:r>
          </a:p>
          <a:p>
            <a:r>
              <a:rPr lang="en-BE" sz="2800" b="1">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Sound features:</a:t>
            </a:r>
          </a:p>
          <a:p>
            <a:r>
              <a:rPr lang="en-BE" sz="3600" b="1">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6540E516-5CBB-FD17-629F-A87C02F46B84}"/>
                  </a:ext>
                </a:extLst>
              </p14:cNvPr>
              <p14:cNvContentPartPr/>
              <p14:nvPr/>
            </p14:nvContentPartPr>
            <p14:xfrm>
              <a:off x="765926" y="3129146"/>
              <a:ext cx="972720" cy="44280"/>
            </p14:xfrm>
          </p:contentPart>
        </mc:Choice>
        <mc:Fallback>
          <p:pic>
            <p:nvPicPr>
              <p:cNvPr id="10" name="Ink 9">
                <a:extLst>
                  <a:ext uri="{FF2B5EF4-FFF2-40B4-BE49-F238E27FC236}">
                    <a16:creationId xmlns:a16="http://schemas.microsoft.com/office/drawing/2014/main" id="{6540E516-5CBB-FD17-629F-A87C02F46B84}"/>
                  </a:ext>
                </a:extLst>
              </p:cNvPr>
              <p:cNvPicPr/>
              <p:nvPr/>
            </p:nvPicPr>
            <p:blipFill>
              <a:blip r:embed="rId3"/>
              <a:stretch>
                <a:fillRect/>
              </a:stretch>
            </p:blipFill>
            <p:spPr>
              <a:xfrm>
                <a:off x="675926" y="2949506"/>
                <a:ext cx="115236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68252413-A592-C2E9-B46A-5B06BBBA5D80}"/>
                  </a:ext>
                </a:extLst>
              </p14:cNvPr>
              <p14:cNvContentPartPr/>
              <p14:nvPr/>
            </p14:nvContentPartPr>
            <p14:xfrm>
              <a:off x="7446806" y="3063266"/>
              <a:ext cx="1327680" cy="31320"/>
            </p14:xfrm>
          </p:contentPart>
        </mc:Choice>
        <mc:Fallback>
          <p:pic>
            <p:nvPicPr>
              <p:cNvPr id="11" name="Ink 10">
                <a:extLst>
                  <a:ext uri="{FF2B5EF4-FFF2-40B4-BE49-F238E27FC236}">
                    <a16:creationId xmlns:a16="http://schemas.microsoft.com/office/drawing/2014/main" id="{68252413-A592-C2E9-B46A-5B06BBBA5D80}"/>
                  </a:ext>
                </a:extLst>
              </p:cNvPr>
              <p:cNvPicPr/>
              <p:nvPr/>
            </p:nvPicPr>
            <p:blipFill>
              <a:blip r:embed="rId5"/>
              <a:stretch>
                <a:fillRect/>
              </a:stretch>
            </p:blipFill>
            <p:spPr>
              <a:xfrm>
                <a:off x="7356806" y="2883266"/>
                <a:ext cx="15073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8555AD6C-A96F-B771-A50B-BB2D3DB91EF6}"/>
                  </a:ext>
                </a:extLst>
              </p14:cNvPr>
              <p14:cNvContentPartPr/>
              <p14:nvPr/>
            </p14:nvContentPartPr>
            <p14:xfrm>
              <a:off x="819566" y="4195106"/>
              <a:ext cx="1973520" cy="104400"/>
            </p14:xfrm>
          </p:contentPart>
        </mc:Choice>
        <mc:Fallback>
          <p:pic>
            <p:nvPicPr>
              <p:cNvPr id="12" name="Ink 11">
                <a:extLst>
                  <a:ext uri="{FF2B5EF4-FFF2-40B4-BE49-F238E27FC236}">
                    <a16:creationId xmlns:a16="http://schemas.microsoft.com/office/drawing/2014/main" id="{8555AD6C-A96F-B771-A50B-BB2D3DB91EF6}"/>
                  </a:ext>
                </a:extLst>
              </p:cNvPr>
              <p:cNvPicPr/>
              <p:nvPr/>
            </p:nvPicPr>
            <p:blipFill>
              <a:blip r:embed="rId7"/>
              <a:stretch>
                <a:fillRect/>
              </a:stretch>
            </p:blipFill>
            <p:spPr>
              <a:xfrm>
                <a:off x="729566" y="4015106"/>
                <a:ext cx="215316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442BBDEF-B137-7475-F5D4-14F64085B479}"/>
                  </a:ext>
                </a:extLst>
              </p14:cNvPr>
              <p14:cNvContentPartPr/>
              <p14:nvPr/>
            </p14:nvContentPartPr>
            <p14:xfrm>
              <a:off x="7542206" y="3619466"/>
              <a:ext cx="3215160" cy="76680"/>
            </p14:xfrm>
          </p:contentPart>
        </mc:Choice>
        <mc:Fallback>
          <p:pic>
            <p:nvPicPr>
              <p:cNvPr id="13" name="Ink 12">
                <a:extLst>
                  <a:ext uri="{FF2B5EF4-FFF2-40B4-BE49-F238E27FC236}">
                    <a16:creationId xmlns:a16="http://schemas.microsoft.com/office/drawing/2014/main" id="{442BBDEF-B137-7475-F5D4-14F64085B479}"/>
                  </a:ext>
                </a:extLst>
              </p:cNvPr>
              <p:cNvPicPr/>
              <p:nvPr/>
            </p:nvPicPr>
            <p:blipFill>
              <a:blip r:embed="rId9"/>
              <a:stretch>
                <a:fillRect/>
              </a:stretch>
            </p:blipFill>
            <p:spPr>
              <a:xfrm>
                <a:off x="7452206" y="3439466"/>
                <a:ext cx="339480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DF50B908-E6C1-F40E-2B06-575BEB3D7630}"/>
                  </a:ext>
                </a:extLst>
              </p14:cNvPr>
              <p14:cNvContentPartPr/>
              <p14:nvPr/>
            </p14:nvContentPartPr>
            <p14:xfrm>
              <a:off x="821366" y="3654026"/>
              <a:ext cx="2055240" cy="151920"/>
            </p14:xfrm>
          </p:contentPart>
        </mc:Choice>
        <mc:Fallback>
          <p:pic>
            <p:nvPicPr>
              <p:cNvPr id="14" name="Ink 13">
                <a:extLst>
                  <a:ext uri="{FF2B5EF4-FFF2-40B4-BE49-F238E27FC236}">
                    <a16:creationId xmlns:a16="http://schemas.microsoft.com/office/drawing/2014/main" id="{DF50B908-E6C1-F40E-2B06-575BEB3D7630}"/>
                  </a:ext>
                </a:extLst>
              </p:cNvPr>
              <p:cNvPicPr/>
              <p:nvPr/>
            </p:nvPicPr>
            <p:blipFill>
              <a:blip r:embed="rId11"/>
              <a:stretch>
                <a:fillRect/>
              </a:stretch>
            </p:blipFill>
            <p:spPr>
              <a:xfrm>
                <a:off x="731726" y="3474386"/>
                <a:ext cx="223488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7113B928-90CC-59CB-1D40-FDF7B0533D7F}"/>
                  </a:ext>
                </a:extLst>
              </p14:cNvPr>
              <p14:cNvContentPartPr/>
              <p14:nvPr/>
            </p14:nvContentPartPr>
            <p14:xfrm>
              <a:off x="7510526" y="4231826"/>
              <a:ext cx="1792080" cy="33480"/>
            </p14:xfrm>
          </p:contentPart>
        </mc:Choice>
        <mc:Fallback>
          <p:pic>
            <p:nvPicPr>
              <p:cNvPr id="15" name="Ink 14">
                <a:extLst>
                  <a:ext uri="{FF2B5EF4-FFF2-40B4-BE49-F238E27FC236}">
                    <a16:creationId xmlns:a16="http://schemas.microsoft.com/office/drawing/2014/main" id="{7113B928-90CC-59CB-1D40-FDF7B0533D7F}"/>
                  </a:ext>
                </a:extLst>
              </p:cNvPr>
              <p:cNvPicPr/>
              <p:nvPr/>
            </p:nvPicPr>
            <p:blipFill>
              <a:blip r:embed="rId13"/>
              <a:stretch>
                <a:fillRect/>
              </a:stretch>
            </p:blipFill>
            <p:spPr>
              <a:xfrm>
                <a:off x="7420526" y="4052186"/>
                <a:ext cx="1971720" cy="393120"/>
              </a:xfrm>
              <a:prstGeom prst="rect">
                <a:avLst/>
              </a:prstGeom>
            </p:spPr>
          </p:pic>
        </mc:Fallback>
      </mc:AlternateContent>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Wide-band spectrogram</a:t>
            </a:r>
          </a:p>
          <a:p>
            <a:pPr algn="ctr"/>
            <a:r>
              <a:rPr lang="en-BE" sz="140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Narrow-band spectrogram</a:t>
            </a:r>
          </a:p>
          <a:p>
            <a:pPr algn="ctr"/>
            <a:r>
              <a:rPr lang="en-BE" sz="140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a:p>
            <a:endParaRPr lang="en-BE" sz="3600" b="1">
              <a:solidFill>
                <a:schemeClr val="bg1"/>
              </a:solidFill>
              <a:latin typeface="MV Boli" panose="020F0502020204030204" pitchFamily="34" charset="0"/>
              <a:cs typeface="MV Boli" panose="020F0502020204030204" pitchFamily="34" charset="0"/>
            </a:endParaRPr>
          </a:p>
          <a:p>
            <a:r>
              <a:rPr lang="en-BE" sz="3600" b="1">
                <a:solidFill>
                  <a:schemeClr val="bg1"/>
                </a:solidFill>
                <a:latin typeface="MV Boli" panose="020F0502020204030204" pitchFamily="34" charset="0"/>
                <a:cs typeface="MV Boli" panose="020F0502020204030204" pitchFamily="34" charset="0"/>
              </a:rPr>
              <a:t>						</a:t>
            </a:r>
            <a:r>
              <a:rPr lang="en-BE" sz="2800" b="1">
                <a:solidFill>
                  <a:schemeClr val="bg1"/>
                </a:solidFill>
                <a:latin typeface="MV Boli" panose="020F0502020204030204" pitchFamily="34" charset="0"/>
                <a:cs typeface="MV Boli" panose="020F0502020204030204" pitchFamily="34" charset="0"/>
              </a:rPr>
              <a:t> - usually real F0x2 or real F0/2</a:t>
            </a:r>
          </a:p>
          <a:p>
            <a:endParaRPr lang="en-BE" sz="2800" b="1">
              <a:solidFill>
                <a:schemeClr val="bg1"/>
              </a:solidFill>
              <a:latin typeface="MV Boli" panose="020F0502020204030204" pitchFamily="34" charset="0"/>
              <a:cs typeface="MV Boli" panose="020F0502020204030204" pitchFamily="34" charset="0"/>
            </a:endParaRPr>
          </a:p>
          <a:p>
            <a:r>
              <a:rPr lang="en-BE" sz="2800" b="1">
                <a:solidFill>
                  <a:schemeClr val="bg1"/>
                </a:solidFill>
                <a:latin typeface="MV Boli" panose="020F0502020204030204" pitchFamily="34" charset="0"/>
                <a:cs typeface="MV Boli" panose="020F0502020204030204" pitchFamily="34" charset="0"/>
              </a:rPr>
              <a:t>						</a:t>
            </a:r>
            <a:r>
              <a:rPr lang="en-BE" sz="2800" b="1">
                <a:solidFill>
                  <a:srgbClr val="F2CFEE"/>
                </a:solidFill>
                <a:latin typeface="MV Boli" panose="020F0502020204030204" pitchFamily="34" charset="0"/>
                <a:cs typeface="MV Boli" panose="020F0502020204030204" pitchFamily="34" charset="0"/>
              </a:rPr>
              <a:t>Solutions:</a:t>
            </a:r>
          </a:p>
          <a:p>
            <a:r>
              <a:rPr lang="en-BE" sz="2800" b="1">
                <a:solidFill>
                  <a:srgbClr val="F2CFEE"/>
                </a:solidFill>
                <a:latin typeface="MV Boli" panose="020F0502020204030204" pitchFamily="34" charset="0"/>
                <a:cs typeface="MV Boli" panose="020F0502020204030204" pitchFamily="34" charset="0"/>
              </a:rPr>
              <a:t>							- “Kill octave jumps”</a:t>
            </a:r>
          </a:p>
          <a:p>
            <a:r>
              <a:rPr lang="en-BE" sz="2800" b="1">
                <a:solidFill>
                  <a:srgbClr val="F2CFEE"/>
                </a:solidFill>
                <a:latin typeface="MV Boli" panose="020F0502020204030204" pitchFamily="34" charset="0"/>
                <a:cs typeface="MV Boli" panose="020F0502020204030204" pitchFamily="34" charset="0"/>
              </a:rPr>
              <a:t>							- Fine-tune your parameters</a:t>
            </a:r>
          </a:p>
          <a:p>
            <a:r>
              <a:rPr lang="en-BE" sz="2800" b="1">
                <a:solidFill>
                  <a:srgbClr val="F2CFEE"/>
                </a:solidFill>
                <a:latin typeface="MV Boli" panose="020F0502020204030204" pitchFamily="34" charset="0"/>
                <a:cs typeface="MV Boli" panose="020F0502020204030204" pitchFamily="34" charset="0"/>
              </a:rPr>
              <a:t>							- Exclusion of outliers</a:t>
            </a:r>
          </a:p>
          <a:p>
            <a:r>
              <a:rPr lang="en-BE" sz="2800" b="1">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0066"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6926619" y="254788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9103190" y="2548623"/>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pic>
        <p:nvPicPr>
          <p:cNvPr id="6" name="Picture 5">
            <a:extLst>
              <a:ext uri="{FF2B5EF4-FFF2-40B4-BE49-F238E27FC236}">
                <a16:creationId xmlns:a16="http://schemas.microsoft.com/office/drawing/2014/main" id="{64D62981-05A4-3E2B-E34D-629A55649B41}"/>
              </a:ext>
            </a:extLst>
          </p:cNvPr>
          <p:cNvPicPr>
            <a:picLocks noChangeAspect="1"/>
          </p:cNvPicPr>
          <p:nvPr/>
        </p:nvPicPr>
        <p:blipFill>
          <a:blip r:embed="rId3"/>
          <a:stretch>
            <a:fillRect/>
          </a:stretch>
        </p:blipFill>
        <p:spPr>
          <a:xfrm>
            <a:off x="658615" y="2771126"/>
            <a:ext cx="3523152" cy="2832757"/>
          </a:xfrm>
          <a:prstGeom prst="rect">
            <a:avLst/>
          </a:prstGeom>
        </p:spPr>
      </p:pic>
      <p:sp>
        <p:nvSpPr>
          <p:cNvPr id="7" name="TextBox 6">
            <a:extLst>
              <a:ext uri="{FF2B5EF4-FFF2-40B4-BE49-F238E27FC236}">
                <a16:creationId xmlns:a16="http://schemas.microsoft.com/office/drawing/2014/main" id="{C89304C7-338E-0B77-F1B9-ABD7F1D26A14}"/>
              </a:ext>
            </a:extLst>
          </p:cNvPr>
          <p:cNvSpPr txBox="1"/>
          <p:nvPr/>
        </p:nvSpPr>
        <p:spPr>
          <a:xfrm>
            <a:off x="4004874" y="4002838"/>
            <a:ext cx="741298" cy="369332"/>
          </a:xfrm>
          <a:prstGeom prst="rect">
            <a:avLst/>
          </a:prstGeom>
          <a:noFill/>
          <a:ln>
            <a:noFill/>
          </a:ln>
        </p:spPr>
        <p:txBody>
          <a:bodyPr wrap="square" rtlCol="0">
            <a:spAutoFit/>
          </a:bodyPr>
          <a:lstStyle/>
          <a:p>
            <a:pPr algn="ctr"/>
            <a:r>
              <a:rPr lang="en-BE" b="1" dirty="0">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Later </a:t>
            </a:r>
          </a:p>
          <a:p>
            <a:r>
              <a:rPr lang="en-BE" sz="320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5CBD33FD-089B-D72D-DE5F-B35F16963C66}"/>
              </a:ext>
            </a:extLst>
          </p:cNvPr>
          <p:cNvSpPr txBox="1"/>
          <p:nvPr/>
        </p:nvSpPr>
        <p:spPr>
          <a:xfrm>
            <a:off x="538841" y="1409310"/>
            <a:ext cx="10848813" cy="5013232"/>
          </a:xfrm>
          <a:prstGeom prst="rect">
            <a:avLst/>
          </a:prstGeom>
          <a:noFill/>
        </p:spPr>
        <p:txBody>
          <a:bodyPr wrap="square">
            <a:spAutoFit/>
          </a:bodyPr>
          <a:lstStyle/>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Child</a:t>
            </a:r>
            <a:r>
              <a:rPr lang="en-BE" sz="2400" dirty="0">
                <a:solidFill>
                  <a:schemeClr val="bg1"/>
                </a:solidFill>
                <a:latin typeface="Gill Sans MT" panose="020B0502020104020203" pitchFamily="34" charset="77"/>
              </a:rPr>
              <a:t>ren use </a:t>
            </a:r>
            <a:r>
              <a:rPr lang="en-BE" sz="2400" b="1" dirty="0">
                <a:solidFill>
                  <a:schemeClr val="bg1"/>
                </a:solidFill>
                <a:latin typeface="Gill Sans MT" panose="020B0502020104020203" pitchFamily="34" charset="77"/>
              </a:rPr>
              <a:t>both </a:t>
            </a:r>
            <a:r>
              <a:rPr lang="en-GB" sz="2400" b="1" dirty="0">
                <a:solidFill>
                  <a:schemeClr val="bg1"/>
                </a:solidFill>
                <a:latin typeface="Gill Sans MT" panose="020B0502020104020203" pitchFamily="34" charset="77"/>
              </a:rPr>
              <a:t>F0</a:t>
            </a:r>
            <a:r>
              <a:rPr lang="en-BE" sz="2400" b="1" dirty="0">
                <a:solidFill>
                  <a:schemeClr val="bg1"/>
                </a:solidFill>
                <a:latin typeface="Gill Sans MT" panose="020B0502020104020203" pitchFamily="34" charset="77"/>
              </a:rPr>
              <a:t> and F1 </a:t>
            </a:r>
            <a:r>
              <a:rPr lang="en-BE" sz="2400" dirty="0">
                <a:solidFill>
                  <a:schemeClr val="bg1"/>
                </a:solidFill>
                <a:latin typeface="Gill Sans MT" panose="020B0502020104020203" pitchFamily="34" charset="77"/>
              </a:rPr>
              <a:t>to convey the vowel height contrasts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The </a:t>
            </a:r>
            <a:r>
              <a:rPr kumimoji="0" lang="en-BE" sz="2400" b="1" u="none" strike="noStrike" cap="none" normalizeH="0" baseline="0" dirty="0">
                <a:ln>
                  <a:noFill/>
                </a:ln>
                <a:solidFill>
                  <a:schemeClr val="bg1"/>
                </a:solidFill>
                <a:effectLst/>
                <a:latin typeface="Gill Sans MT" panose="020B0502020104020203" pitchFamily="34" charset="77"/>
              </a:rPr>
              <a:t>F0 contrast </a:t>
            </a:r>
            <a:r>
              <a:rPr kumimoji="0" lang="en-BE" sz="2400" u="none" strike="noStrike" cap="none" normalizeH="0" baseline="0" dirty="0">
                <a:ln>
                  <a:noFill/>
                </a:ln>
                <a:solidFill>
                  <a:schemeClr val="bg1"/>
                </a:solidFill>
                <a:effectLst/>
                <a:latin typeface="Gill Sans MT" panose="020B0502020104020203" pitchFamily="34" charset="77"/>
              </a:rPr>
              <a:t>is acquired </a:t>
            </a:r>
            <a:r>
              <a:rPr kumimoji="0" lang="en-BE" sz="2400" b="1" u="none" strike="noStrike" cap="none" normalizeH="0" baseline="0" dirty="0">
                <a:ln>
                  <a:noFill/>
                </a:ln>
                <a:solidFill>
                  <a:schemeClr val="bg1"/>
                </a:solidFill>
                <a:effectLst/>
                <a:latin typeface="Gill Sans MT" panose="020B0502020104020203" pitchFamily="34" charset="77"/>
              </a:rPr>
              <a:t>later</a:t>
            </a:r>
            <a:r>
              <a:rPr kumimoji="0" lang="en-BE" sz="2400" u="none" strike="noStrike" cap="none" normalizeH="0" baseline="0" dirty="0">
                <a:ln>
                  <a:noFill/>
                </a:ln>
                <a:solidFill>
                  <a:schemeClr val="bg1"/>
                </a:solidFill>
                <a:effectLst/>
                <a:latin typeface="Gill Sans MT" panose="020B0502020104020203" pitchFamily="34" charset="77"/>
              </a:rPr>
              <a:t> than the </a:t>
            </a:r>
            <a:r>
              <a:rPr kumimoji="0" lang="en-GB" sz="2400" u="none" strike="noStrike" cap="none" normalizeH="0" baseline="0" dirty="0">
                <a:ln>
                  <a:noFill/>
                </a:ln>
                <a:solidFill>
                  <a:schemeClr val="bg1"/>
                </a:solidFill>
                <a:effectLst/>
                <a:latin typeface="Gill Sans MT" panose="020B0502020104020203" pitchFamily="34" charset="77"/>
              </a:rPr>
              <a:t>F1</a:t>
            </a:r>
            <a:r>
              <a:rPr kumimoji="0" lang="en-BE" sz="2400" u="none" strike="noStrike" cap="none" normalizeH="0" baseline="0" dirty="0">
                <a:ln>
                  <a:noFill/>
                </a:ln>
                <a:solidFill>
                  <a:schemeClr val="bg1"/>
                </a:solidFill>
                <a:effectLst/>
                <a:latin typeface="Gill Sans MT" panose="020B0502020104020203" pitchFamily="34" charset="77"/>
              </a:rPr>
              <a:t> contrast</a:t>
            </a:r>
          </a:p>
          <a:p>
            <a:pPr marL="1730375" lvl="3" indent="-457200" defTabSz="3497263">
              <a:lnSpc>
                <a:spcPct val="150000"/>
              </a:lnSpc>
              <a:buSzPct val="250000"/>
              <a:buFont typeface="System Font Regular"/>
              <a:buChar char="-"/>
            </a:pPr>
            <a:endParaRPr kumimoji="0" lang="en-BE" sz="2400" u="none" strike="noStrike" cap="none" normalizeH="0" baseline="0" dirty="0">
              <a:ln>
                <a:noFill/>
              </a:ln>
              <a:solidFill>
                <a:schemeClr val="bg1"/>
              </a:solidFill>
              <a:effectLst/>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 acoustic contrast is </a:t>
            </a:r>
            <a:r>
              <a:rPr lang="en-BE" sz="2400" b="1" dirty="0">
                <a:solidFill>
                  <a:schemeClr val="bg1"/>
                </a:solidFill>
                <a:latin typeface="Gill Sans MT" panose="020B0502020104020203" pitchFamily="34" charset="77"/>
              </a:rPr>
              <a:t>marked on high vowels</a:t>
            </a:r>
          </a:p>
          <a:p>
            <a:pPr marL="1730375" lvl="3" indent="-457200" defTabSz="3497263">
              <a:lnSpc>
                <a:spcPct val="150000"/>
              </a:lnSpc>
              <a:buSzPct val="250000"/>
              <a:buFont typeface="System Font Regular"/>
              <a:buChar char="-"/>
            </a:pPr>
            <a:endParaRPr lang="en-BE" sz="2400" b="1"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There is </a:t>
            </a:r>
            <a:r>
              <a:rPr lang="en-BE" sz="2400" b="1" dirty="0">
                <a:solidFill>
                  <a:schemeClr val="bg1"/>
                </a:solidFill>
                <a:latin typeface="Gill Sans MT" panose="020B0502020104020203" pitchFamily="34" charset="77"/>
              </a:rPr>
              <a:t>large between-children variability </a:t>
            </a:r>
            <a:r>
              <a:rPr lang="en-BE" sz="2400" dirty="0">
                <a:solidFill>
                  <a:schemeClr val="bg1"/>
                </a:solidFill>
                <a:latin typeface="Gill Sans MT" panose="020B0502020104020203" pitchFamily="34" charset="77"/>
              </a:rPr>
              <a:t>in the use of both cues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273175" lvl="3" defTabSz="3497263">
              <a:lnSpc>
                <a:spcPct val="150000"/>
              </a:lnSpc>
              <a:buSzPct val="250000"/>
            </a:pPr>
            <a:r>
              <a:rPr lang="en-BE" sz="2400" dirty="0">
                <a:solidFill>
                  <a:schemeClr val="bg1"/>
                </a:solidFill>
                <a:latin typeface="Gill Sans MT" panose="020B0502020104020203" pitchFamily="34" charset="77"/>
                <a:sym typeface="Wingdings" pitchFamily="2" charset="2"/>
              </a:rPr>
              <a:t> Suggests </a:t>
            </a:r>
            <a:r>
              <a:rPr lang="en-BE" sz="2400" b="1" dirty="0">
                <a:ln>
                  <a:solidFill>
                    <a:schemeClr val="bg1"/>
                  </a:solidFill>
                </a:ln>
                <a:solidFill>
                  <a:schemeClr val="accent2"/>
                </a:solidFill>
                <a:latin typeface="Gill Sans MT" panose="020B0502020104020203" pitchFamily="34" charset="77"/>
                <a:sym typeface="Wingdings" pitchFamily="2" charset="2"/>
              </a:rPr>
              <a:t>PERCEPTUAL</a:t>
            </a:r>
            <a:r>
              <a:rPr lang="en-BE" sz="2400" dirty="0">
                <a:solidFill>
                  <a:schemeClr val="bg1"/>
                </a:solidFill>
                <a:latin typeface="Gill Sans MT" panose="020B0502020104020203" pitchFamily="34" charset="77"/>
                <a:sym typeface="Wingdings" pitchFamily="2" charset="2"/>
              </a:rPr>
              <a:t> component of IF0</a:t>
            </a:r>
            <a:endParaRPr lang="en-BE" sz="24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3970318"/>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r>
              <a:rPr lang="en-GB" sz="2800" dirty="0">
                <a:solidFill>
                  <a:schemeClr val="bg1"/>
                </a:solidFill>
                <a:latin typeface="Gill Sans MT" panose="020B0502020104020203" pitchFamily="34" charset="77"/>
                <a:cs typeface="MV Boli" panose="02000500030200090000" pitchFamily="2" charset="0"/>
              </a:rPr>
              <a:t>										Download</a:t>
            </a:r>
          </a:p>
          <a:p>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pic>
        <p:nvPicPr>
          <p:cNvPr id="2" name="Picture 1">
            <a:extLst>
              <a:ext uri="{FF2B5EF4-FFF2-40B4-BE49-F238E27FC236}">
                <a16:creationId xmlns:a16="http://schemas.microsoft.com/office/drawing/2014/main" id="{F55A9DB1-5F07-E727-6C47-E8E59B834796}"/>
              </a:ext>
            </a:extLst>
          </p:cNvPr>
          <p:cNvPicPr>
            <a:picLocks noChangeAspect="1"/>
          </p:cNvPicPr>
          <p:nvPr/>
        </p:nvPicPr>
        <p:blipFill>
          <a:blip r:embed="rId2"/>
          <a:stretch>
            <a:fillRect/>
          </a:stretch>
        </p:blipFill>
        <p:spPr>
          <a:xfrm>
            <a:off x="1027771" y="2593542"/>
            <a:ext cx="7772400" cy="120927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5B552A-BFA7-9C92-7CC4-EAD88474BCC4}"/>
                  </a:ext>
                </a:extLst>
              </p14:cNvPr>
              <p14:cNvContentPartPr/>
              <p14:nvPr/>
            </p14:nvContentPartPr>
            <p14:xfrm>
              <a:off x="8413683" y="2435980"/>
              <a:ext cx="547560" cy="619200"/>
            </p14:xfrm>
          </p:contentPart>
        </mc:Choice>
        <mc:Fallback xmlns="">
          <p:pic>
            <p:nvPicPr>
              <p:cNvPr id="4" name="Ink 3">
                <a:extLst>
                  <a:ext uri="{FF2B5EF4-FFF2-40B4-BE49-F238E27FC236}">
                    <a16:creationId xmlns:a16="http://schemas.microsoft.com/office/drawing/2014/main" id="{7D5B552A-BFA7-9C92-7CC4-EAD88474BCC4}"/>
                  </a:ext>
                </a:extLst>
              </p:cNvPr>
              <p:cNvPicPr/>
              <p:nvPr/>
            </p:nvPicPr>
            <p:blipFill>
              <a:blip r:embed="rId4"/>
              <a:stretch>
                <a:fillRect/>
              </a:stretch>
            </p:blipFill>
            <p:spPr>
              <a:xfrm>
                <a:off x="8377683" y="2399980"/>
                <a:ext cx="61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E15A9E0-3FE7-C24F-24E3-CB6AE0D215CD}"/>
                  </a:ext>
                </a:extLst>
              </p14:cNvPr>
              <p14:cNvContentPartPr/>
              <p14:nvPr/>
            </p14:nvContentPartPr>
            <p14:xfrm>
              <a:off x="8776203" y="2336620"/>
              <a:ext cx="789120" cy="179280"/>
            </p14:xfrm>
          </p:contentPart>
        </mc:Choice>
        <mc:Fallback xmlns="">
          <p:pic>
            <p:nvPicPr>
              <p:cNvPr id="5" name="Ink 4">
                <a:extLst>
                  <a:ext uri="{FF2B5EF4-FFF2-40B4-BE49-F238E27FC236}">
                    <a16:creationId xmlns:a16="http://schemas.microsoft.com/office/drawing/2014/main" id="{BE15A9E0-3FE7-C24F-24E3-CB6AE0D215CD}"/>
                  </a:ext>
                </a:extLst>
              </p:cNvPr>
              <p:cNvPicPr/>
              <p:nvPr/>
            </p:nvPicPr>
            <p:blipFill>
              <a:blip r:embed="rId6"/>
              <a:stretch>
                <a:fillRect/>
              </a:stretch>
            </p:blipFill>
            <p:spPr>
              <a:xfrm>
                <a:off x="8740563" y="2300980"/>
                <a:ext cx="860760" cy="250920"/>
              </a:xfrm>
              <a:prstGeom prst="rect">
                <a:avLst/>
              </a:prstGeom>
            </p:spPr>
          </p:pic>
        </mc:Fallback>
      </mc:AlternateContent>
      <p:pic>
        <p:nvPicPr>
          <p:cNvPr id="26" name="Picture 25">
            <a:extLst>
              <a:ext uri="{FF2B5EF4-FFF2-40B4-BE49-F238E27FC236}">
                <a16:creationId xmlns:a16="http://schemas.microsoft.com/office/drawing/2014/main" id="{E19889F8-357B-80EA-2276-19AD1C0A441B}"/>
              </a:ext>
            </a:extLst>
          </p:cNvPr>
          <p:cNvPicPr>
            <a:picLocks noChangeAspect="1"/>
          </p:cNvPicPr>
          <p:nvPr/>
        </p:nvPicPr>
        <p:blipFill>
          <a:blip r:embed="rId7"/>
          <a:stretch>
            <a:fillRect/>
          </a:stretch>
        </p:blipFill>
        <p:spPr>
          <a:xfrm>
            <a:off x="1792923" y="3880463"/>
            <a:ext cx="7772400" cy="2730602"/>
          </a:xfrm>
          <a:prstGeom prst="rect">
            <a:avLst/>
          </a:prstGeom>
        </p:spPr>
      </p:pic>
    </p:spTree>
    <p:extLst>
      <p:ext uri="{BB962C8B-B14F-4D97-AF65-F5344CB8AC3E}">
        <p14:creationId xmlns:p14="http://schemas.microsoft.com/office/powerpoint/2010/main" val="15324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Questions? </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3" name="TextBox 2">
            <a:extLst>
              <a:ext uri="{FF2B5EF4-FFF2-40B4-BE49-F238E27FC236}">
                <a16:creationId xmlns:a16="http://schemas.microsoft.com/office/drawing/2014/main" id="{093D17AF-36B8-98C9-DB35-04A11C968E67}"/>
              </a:ext>
            </a:extLst>
          </p:cNvPr>
          <p:cNvSpPr txBox="1"/>
          <p:nvPr/>
        </p:nvSpPr>
        <p:spPr>
          <a:xfrm>
            <a:off x="-257076" y="6179975"/>
            <a:ext cx="4469250" cy="523220"/>
          </a:xfrm>
          <a:prstGeom prst="rect">
            <a:avLst/>
          </a:prstGeom>
          <a:noFill/>
        </p:spPr>
        <p:txBody>
          <a:bodyPr wrap="square">
            <a:spAutoFit/>
          </a:bodyPr>
          <a:lstStyle/>
          <a:p>
            <a:pPr algn="ctr"/>
            <a:r>
              <a:rPr lang="en-GB" sz="2800" b="1" dirty="0">
                <a:solidFill>
                  <a:schemeClr val="bg1"/>
                </a:solidFill>
              </a:rPr>
              <a:t>[paːɐ̯] </a:t>
            </a:r>
            <a:endParaRPr lang="en-BE" sz="2800" b="1" dirty="0">
              <a:solidFill>
                <a:schemeClr val="bg1"/>
              </a:solidFill>
            </a:endParaRPr>
          </a:p>
        </p:txBody>
      </p:sp>
      <p:sp>
        <p:nvSpPr>
          <p:cNvPr id="8" name="Freeform 7">
            <a:extLst>
              <a:ext uri="{FF2B5EF4-FFF2-40B4-BE49-F238E27FC236}">
                <a16:creationId xmlns:a16="http://schemas.microsoft.com/office/drawing/2014/main" id="{FF820C60-CABC-68FF-2F0C-24CDB4139A81}"/>
              </a:ext>
            </a:extLst>
          </p:cNvPr>
          <p:cNvSpPr/>
          <p:nvPr/>
        </p:nvSpPr>
        <p:spPr>
          <a:xfrm>
            <a:off x="913604" y="3844122"/>
            <a:ext cx="2127891" cy="2335853"/>
          </a:xfrm>
          <a:custGeom>
            <a:avLst/>
            <a:gdLst/>
            <a:ahLst/>
            <a:cxnLst/>
            <a:rect l="l" t="t" r="r" b="b"/>
            <a:pathLst>
              <a:path w="1574658" h="2520520">
                <a:moveTo>
                  <a:pt x="648388" y="0"/>
                </a:moveTo>
                <a:cubicBezTo>
                  <a:pt x="865705" y="0"/>
                  <a:pt x="1044725" y="72448"/>
                  <a:pt x="1185447" y="217345"/>
                </a:cubicBezTo>
                <a:cubicBezTo>
                  <a:pt x="1326168" y="362241"/>
                  <a:pt x="1396529" y="546326"/>
                  <a:pt x="1396529" y="769599"/>
                </a:cubicBezTo>
                <a:cubicBezTo>
                  <a:pt x="1396529" y="869370"/>
                  <a:pt x="1379022" y="975964"/>
                  <a:pt x="1344009" y="1089382"/>
                </a:cubicBezTo>
                <a:cubicBezTo>
                  <a:pt x="1308995" y="1202799"/>
                  <a:pt x="1246971" y="1333441"/>
                  <a:pt x="1157934" y="1481306"/>
                </a:cubicBezTo>
                <a:cubicBezTo>
                  <a:pt x="1068898" y="1629172"/>
                  <a:pt x="917548" y="1830773"/>
                  <a:pt x="703887" y="2086109"/>
                </a:cubicBezTo>
                <a:lnTo>
                  <a:pt x="627375" y="2176732"/>
                </a:lnTo>
                <a:lnTo>
                  <a:pt x="1574658" y="2176732"/>
                </a:lnTo>
                <a:lnTo>
                  <a:pt x="1574658" y="2520520"/>
                </a:lnTo>
                <a:lnTo>
                  <a:pt x="0" y="2520520"/>
                </a:lnTo>
                <a:lnTo>
                  <a:pt x="0" y="2495582"/>
                </a:lnTo>
                <a:lnTo>
                  <a:pt x="149628" y="2319235"/>
                </a:lnTo>
                <a:cubicBezTo>
                  <a:pt x="383570" y="2029479"/>
                  <a:pt x="569715" y="1783661"/>
                  <a:pt x="708062" y="1581782"/>
                </a:cubicBezTo>
                <a:cubicBezTo>
                  <a:pt x="846408" y="1379903"/>
                  <a:pt x="936660" y="1227306"/>
                  <a:pt x="978817" y="1123991"/>
                </a:cubicBezTo>
                <a:cubicBezTo>
                  <a:pt x="1020974" y="1020677"/>
                  <a:pt x="1042053" y="918550"/>
                  <a:pt x="1042053" y="817610"/>
                </a:cubicBezTo>
                <a:cubicBezTo>
                  <a:pt x="1042053" y="677482"/>
                  <a:pt x="1002271" y="564965"/>
                  <a:pt x="922707" y="480056"/>
                </a:cubicBezTo>
                <a:cubicBezTo>
                  <a:pt x="843142" y="395148"/>
                  <a:pt x="737453" y="352694"/>
                  <a:pt x="605638" y="352694"/>
                </a:cubicBezTo>
                <a:cubicBezTo>
                  <a:pt x="505886" y="352694"/>
                  <a:pt x="407618" y="382086"/>
                  <a:pt x="310835" y="440868"/>
                </a:cubicBezTo>
                <a:cubicBezTo>
                  <a:pt x="214051" y="499651"/>
                  <a:pt x="127065" y="582480"/>
                  <a:pt x="49876" y="689358"/>
                </a:cubicBezTo>
                <a:lnTo>
                  <a:pt x="49876" y="236911"/>
                </a:lnTo>
                <a:cubicBezTo>
                  <a:pt x="243443" y="78970"/>
                  <a:pt x="442947" y="0"/>
                  <a:pt x="648388" y="0"/>
                </a:cubicBezTo>
                <a:close/>
              </a:path>
            </a:pathLst>
          </a:custGeom>
          <a:solidFill>
            <a:srgbClr val="FFE7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pic>
        <p:nvPicPr>
          <p:cNvPr id="1026" name="Picture 2" descr="Ocean Pier Beach Cuttable Design SVG PNG DXF &amp; Eps Designs Cameo File  Silhouette - Etsy">
            <a:extLst>
              <a:ext uri="{FF2B5EF4-FFF2-40B4-BE49-F238E27FC236}">
                <a16:creationId xmlns:a16="http://schemas.microsoft.com/office/drawing/2014/main" id="{65196E1D-1B92-C7C0-DF4F-AED7802EAD84}"/>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4757" b="42809" l="10000" r="90000"/>
                    </a14:imgEffect>
                    <a14:imgEffect>
                      <a14:colorTemperature colorTemp="1500"/>
                    </a14:imgEffect>
                  </a14:imgLayer>
                </a14:imgProps>
              </a:ext>
              <a:ext uri="{28A0092B-C50C-407E-A947-70E740481C1C}">
                <a14:useLocalDpi xmlns:a14="http://schemas.microsoft.com/office/drawing/2010/main" val="0"/>
              </a:ext>
            </a:extLst>
          </a:blip>
          <a:srcRect t="-2764" b="52434"/>
          <a:stretch/>
        </p:blipFill>
        <p:spPr bwMode="auto">
          <a:xfrm>
            <a:off x="7082828" y="3429000"/>
            <a:ext cx="6081771" cy="3060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60E1CB-4E67-532D-1AE0-DCDE19069AF0}"/>
              </a:ext>
            </a:extLst>
          </p:cNvPr>
          <p:cNvSpPr txBox="1"/>
          <p:nvPr/>
        </p:nvSpPr>
        <p:spPr>
          <a:xfrm>
            <a:off x="9339944" y="6179975"/>
            <a:ext cx="1371600" cy="523220"/>
          </a:xfrm>
          <a:prstGeom prst="rect">
            <a:avLst/>
          </a:prstGeom>
          <a:noFill/>
        </p:spPr>
        <p:txBody>
          <a:bodyPr wrap="square">
            <a:spAutoFit/>
          </a:bodyPr>
          <a:lstStyle/>
          <a:p>
            <a:pPr algn="ctr"/>
            <a:r>
              <a:rPr lang="en-GB" sz="2800" b="1" dirty="0">
                <a:solidFill>
                  <a:schemeClr val="bg1"/>
                </a:solidFill>
              </a:rPr>
              <a:t>[piːɐ̯]</a:t>
            </a:r>
            <a:endParaRPr lang="en-BE" sz="2800" b="1" dirty="0">
              <a:solidFill>
                <a:schemeClr val="bg1"/>
              </a:solidFill>
            </a:endParaRPr>
          </a:p>
        </p:txBody>
      </p:sp>
      <p:sp>
        <p:nvSpPr>
          <p:cNvPr id="11" name="TextBox 10">
            <a:extLst>
              <a:ext uri="{FF2B5EF4-FFF2-40B4-BE49-F238E27FC236}">
                <a16:creationId xmlns:a16="http://schemas.microsoft.com/office/drawing/2014/main" id="{A30D133D-F6CD-E61D-B3AA-99B2ADA47640}"/>
              </a:ext>
            </a:extLst>
          </p:cNvPr>
          <p:cNvSpPr txBox="1"/>
          <p:nvPr/>
        </p:nvSpPr>
        <p:spPr>
          <a:xfrm>
            <a:off x="5109173" y="6179975"/>
            <a:ext cx="1371600" cy="523220"/>
          </a:xfrm>
          <a:prstGeom prst="rect">
            <a:avLst/>
          </a:prstGeom>
          <a:noFill/>
        </p:spPr>
        <p:txBody>
          <a:bodyPr wrap="square">
            <a:spAutoFit/>
          </a:bodyPr>
          <a:lstStyle/>
          <a:p>
            <a:pPr algn="ctr"/>
            <a:r>
              <a:rPr lang="en-GB" sz="2800" b="1" dirty="0">
                <a:solidFill>
                  <a:schemeClr val="bg1"/>
                </a:solidFill>
              </a:rPr>
              <a:t>[puːɐ̯]</a:t>
            </a:r>
            <a:endParaRPr lang="en-BE" sz="2800" b="1" dirty="0">
              <a:solidFill>
                <a:schemeClr val="bg1"/>
              </a:solidFill>
            </a:endParaRPr>
          </a:p>
        </p:txBody>
      </p:sp>
      <p:sp>
        <p:nvSpPr>
          <p:cNvPr id="12" name="TextBox 11">
            <a:extLst>
              <a:ext uri="{FF2B5EF4-FFF2-40B4-BE49-F238E27FC236}">
                <a16:creationId xmlns:a16="http://schemas.microsoft.com/office/drawing/2014/main" id="{0F9FA886-8653-7428-3CF9-0E4081B7DFB5}"/>
              </a:ext>
            </a:extLst>
          </p:cNvPr>
          <p:cNvSpPr txBox="1"/>
          <p:nvPr/>
        </p:nvSpPr>
        <p:spPr>
          <a:xfrm>
            <a:off x="-261432" y="3066653"/>
            <a:ext cx="446925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&lt;Paar&gt;</a:t>
            </a:r>
            <a:endParaRPr lang="en-BE" sz="2800" b="1" dirty="0">
              <a:solidFill>
                <a:schemeClr val="bg1"/>
              </a:solidFill>
              <a:latin typeface="MV Boli" panose="02000500030200090000" pitchFamily="2" charset="0"/>
              <a:cs typeface="MV Boli" panose="02000500030200090000" pitchFamily="2" charset="0"/>
            </a:endParaRPr>
          </a:p>
        </p:txBody>
      </p:sp>
      <p:sp>
        <p:nvSpPr>
          <p:cNvPr id="13" name="TextBox 12">
            <a:extLst>
              <a:ext uri="{FF2B5EF4-FFF2-40B4-BE49-F238E27FC236}">
                <a16:creationId xmlns:a16="http://schemas.microsoft.com/office/drawing/2014/main" id="{ADAD9527-9D3F-46C1-6215-1C02A36C1367}"/>
              </a:ext>
            </a:extLst>
          </p:cNvPr>
          <p:cNvSpPr txBox="1"/>
          <p:nvPr/>
        </p:nvSpPr>
        <p:spPr>
          <a:xfrm>
            <a:off x="9335588" y="3066653"/>
            <a:ext cx="1371600" cy="523220"/>
          </a:xfrm>
          <a:prstGeom prst="rect">
            <a:avLst/>
          </a:prstGeom>
          <a:noFill/>
        </p:spPr>
        <p:txBody>
          <a:bodyPr wrap="square">
            <a:spAutoFit/>
          </a:bodyPr>
          <a:lstStyle/>
          <a:p>
            <a:pPr algn="ctr"/>
            <a:r>
              <a:rPr lang="en-BE" sz="2800" b="1">
                <a:solidFill>
                  <a:schemeClr val="bg1"/>
                </a:solidFill>
                <a:latin typeface="MV Boli" panose="02000500030200090000" pitchFamily="2" charset="0"/>
                <a:cs typeface="MV Boli" panose="02000500030200090000" pitchFamily="2" charset="0"/>
              </a:rPr>
              <a:t>&lt;Pier&gt;</a:t>
            </a:r>
          </a:p>
        </p:txBody>
      </p:sp>
      <p:sp>
        <p:nvSpPr>
          <p:cNvPr id="14" name="TextBox 13">
            <a:extLst>
              <a:ext uri="{FF2B5EF4-FFF2-40B4-BE49-F238E27FC236}">
                <a16:creationId xmlns:a16="http://schemas.microsoft.com/office/drawing/2014/main" id="{A73ECCB0-F632-9108-8D6A-D89B100FB547}"/>
              </a:ext>
            </a:extLst>
          </p:cNvPr>
          <p:cNvSpPr txBox="1"/>
          <p:nvPr/>
        </p:nvSpPr>
        <p:spPr>
          <a:xfrm>
            <a:off x="5104817" y="3066653"/>
            <a:ext cx="137160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&lt;pur&gt;</a:t>
            </a:r>
            <a:endParaRPr lang="en-BE" sz="2800" b="1" dirty="0">
              <a:solidFill>
                <a:schemeClr val="bg1"/>
              </a:solidFill>
              <a:latin typeface="MV Boli" panose="02000500030200090000" pitchFamily="2" charset="0"/>
              <a:cs typeface="MV Boli" panose="02000500030200090000" pitchFamily="2" charset="0"/>
            </a:endParaRPr>
          </a:p>
        </p:txBody>
      </p:sp>
      <p:pic>
        <p:nvPicPr>
          <p:cNvPr id="16" name="Graphic 15" descr="Water with solid fill">
            <a:extLst>
              <a:ext uri="{FF2B5EF4-FFF2-40B4-BE49-F238E27FC236}">
                <a16:creationId xmlns:a16="http://schemas.microsoft.com/office/drawing/2014/main" id="{4689D80E-9083-6FB2-C9E3-7586C06E2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734" y="4169701"/>
            <a:ext cx="914400" cy="914400"/>
          </a:xfrm>
          <a:prstGeom prst="rect">
            <a:avLst/>
          </a:prstGeom>
        </p:spPr>
      </p:pic>
      <p:pic>
        <p:nvPicPr>
          <p:cNvPr id="17" name="Graphic 16" descr="Water with solid fill">
            <a:extLst>
              <a:ext uri="{FF2B5EF4-FFF2-40B4-BE49-F238E27FC236}">
                <a16:creationId xmlns:a16="http://schemas.microsoft.com/office/drawing/2014/main" id="{2820FF6A-80C6-E502-3FA1-3EB6D59D4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8023" y="4522983"/>
            <a:ext cx="914400" cy="914400"/>
          </a:xfrm>
          <a:prstGeom prst="rect">
            <a:avLst/>
          </a:prstGeom>
        </p:spPr>
      </p:pic>
      <p:pic>
        <p:nvPicPr>
          <p:cNvPr id="18" name="Graphic 17" descr="Water with solid fill">
            <a:extLst>
              <a:ext uri="{FF2B5EF4-FFF2-40B4-BE49-F238E27FC236}">
                <a16:creationId xmlns:a16="http://schemas.microsoft.com/office/drawing/2014/main" id="{B3A0FA8E-E4F7-447D-C2E4-516D2045E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3045" y="4810364"/>
            <a:ext cx="914400" cy="914400"/>
          </a:xfrm>
          <a:prstGeom prst="rect">
            <a:avLst/>
          </a:prstGeom>
        </p:spPr>
      </p:pic>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2677656"/>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spTree>
    <p:extLst>
      <p:ext uri="{BB962C8B-B14F-4D97-AF65-F5344CB8AC3E}">
        <p14:creationId xmlns:p14="http://schemas.microsoft.com/office/powerpoint/2010/main" val="25698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Speech experiment </a:t>
            </a:r>
            <a:endParaRPr lang="en-BE" b="1">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/a/</a:t>
              </a:r>
              <a:endParaRPr lang="en-BE" sz="2800" b="1">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a:p>
            <a:pPr algn="ctr"/>
            <a:r>
              <a:rPr lang="en-BE" sz="3600">
                <a:solidFill>
                  <a:schemeClr val="bg1"/>
                </a:solidFill>
                <a:latin typeface="Gill Sans MT" panose="020B0502020104020203" pitchFamily="34" charset="77"/>
              </a:rPr>
              <a:t>Frequency of vibration vocal folds during voicing</a:t>
            </a:r>
          </a:p>
          <a:p>
            <a:pPr algn="ctr"/>
            <a:r>
              <a:rPr lang="en-BE" sz="3600">
                <a:solidFill>
                  <a:schemeClr val="bg1"/>
                </a:solidFill>
                <a:latin typeface="Gill Sans MT" panose="020B0502020104020203" pitchFamily="34" charset="77"/>
              </a:rPr>
              <a:t> </a:t>
            </a:r>
          </a:p>
          <a:p>
            <a:pPr algn="ctr"/>
            <a:r>
              <a:rPr lang="en-BE" sz="3600">
                <a:solidFill>
                  <a:schemeClr val="bg1"/>
                </a:solidFill>
                <a:latin typeface="Gill Sans MT" panose="020B0502020104020203" pitchFamily="34" charset="77"/>
              </a:rPr>
              <a:t>How many cycles in 1 second</a:t>
            </a:r>
            <a:r>
              <a:rPr lang="en-BE" sz="3600">
                <a:solidFill>
                  <a:schemeClr val="bg1"/>
                </a:solidFill>
                <a:latin typeface="Gill Sans MT" panose="020B0502020104020203" pitchFamily="34" charset="77"/>
                <a:sym typeface="Wingdings" pitchFamily="2" charset="2"/>
              </a:rPr>
              <a:t> frequency in Hz</a:t>
            </a:r>
            <a:endParaRPr lang="en-BE" sz="360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http://www.youtube.com/watch?feature=player_detailpage&amp;v=9kHdhbEnhoA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ID" val=" 14"/>
</p:tagLst>
</file>

<file path=ppt/tags/tag2.xml><?xml version="1.0" encoding="utf-8"?>
<p:tagLst xmlns:a="http://schemas.openxmlformats.org/drawingml/2006/main" xmlns:r="http://schemas.openxmlformats.org/officeDocument/2006/relationships" xmlns:p="http://schemas.openxmlformats.org/presentationml/2006/main">
  <p:tag name="SHAPEID" val=" 2"/>
</p:tagLst>
</file>

<file path=ppt/tags/tag3.xml><?xml version="1.0" encoding="utf-8"?>
<p:tagLst xmlns:a="http://schemas.openxmlformats.org/drawingml/2006/main" xmlns:r="http://schemas.openxmlformats.org/officeDocument/2006/relationships" xmlns:p="http://schemas.openxmlformats.org/presentationml/2006/main">
  <p:tag name="SHAPEID" val="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2114</TotalTime>
  <Words>3428</Words>
  <Application>Microsoft Macintosh PowerPoint</Application>
  <PresentationFormat>Widescreen</PresentationFormat>
  <Paragraphs>677</Paragraphs>
  <Slides>56</Slides>
  <Notes>33</Notes>
  <HiddenSlides>0</HiddenSlides>
  <MMClips>13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Aptos</vt:lpstr>
      <vt:lpstr>Aptos Display</vt:lpstr>
      <vt:lpstr>Arial</vt:lpstr>
      <vt:lpstr>Chalkduster</vt:lpstr>
      <vt:lpstr>Gill Sans MT</vt:lpstr>
      <vt:lpstr>Monotype Sorts</vt:lpstr>
      <vt:lpstr>MV Boli</vt:lpstr>
      <vt:lpstr>Söhne</vt:lpstr>
      <vt:lpstr>System Font Regular</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41</cp:revision>
  <dcterms:created xsi:type="dcterms:W3CDTF">2024-04-04T13:43:00Z</dcterms:created>
  <dcterms:modified xsi:type="dcterms:W3CDTF">2024-05-07T13:17:46Z</dcterms:modified>
  <cp:category/>
</cp:coreProperties>
</file>